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485" r:id="rId2"/>
    <p:sldId id="601" r:id="rId3"/>
    <p:sldId id="714" r:id="rId4"/>
    <p:sldId id="747" r:id="rId5"/>
    <p:sldId id="758" r:id="rId6"/>
    <p:sldId id="712" r:id="rId7"/>
    <p:sldId id="715" r:id="rId8"/>
    <p:sldId id="604" r:id="rId9"/>
    <p:sldId id="746" r:id="rId10"/>
    <p:sldId id="609" r:id="rId11"/>
    <p:sldId id="722" r:id="rId12"/>
    <p:sldId id="606" r:id="rId13"/>
    <p:sldId id="610" r:id="rId14"/>
    <p:sldId id="723" r:id="rId15"/>
    <p:sldId id="613" r:id="rId16"/>
    <p:sldId id="724" r:id="rId17"/>
    <p:sldId id="614" r:id="rId18"/>
    <p:sldId id="755" r:id="rId19"/>
    <p:sldId id="756" r:id="rId20"/>
    <p:sldId id="615" r:id="rId21"/>
    <p:sldId id="721" r:id="rId22"/>
    <p:sldId id="735" r:id="rId23"/>
    <p:sldId id="616" r:id="rId24"/>
    <p:sldId id="620" r:id="rId25"/>
    <p:sldId id="738" r:id="rId26"/>
    <p:sldId id="742" r:id="rId27"/>
    <p:sldId id="743" r:id="rId28"/>
    <p:sldId id="380" r:id="rId29"/>
    <p:sldId id="740" r:id="rId30"/>
    <p:sldId id="718" r:id="rId31"/>
    <p:sldId id="757" r:id="rId32"/>
    <p:sldId id="752" r:id="rId33"/>
    <p:sldId id="728" r:id="rId34"/>
    <p:sldId id="732" r:id="rId35"/>
    <p:sldId id="754" r:id="rId36"/>
    <p:sldId id="726" r:id="rId37"/>
    <p:sldId id="730" r:id="rId38"/>
    <p:sldId id="731" r:id="rId39"/>
    <p:sldId id="753" r:id="rId40"/>
    <p:sldId id="749" r:id="rId41"/>
    <p:sldId id="750" r:id="rId42"/>
    <p:sldId id="611" r:id="rId43"/>
    <p:sldId id="734" r:id="rId44"/>
    <p:sldId id="761" r:id="rId45"/>
    <p:sldId id="759" r:id="rId46"/>
    <p:sldId id="621" r:id="rId47"/>
    <p:sldId id="622" r:id="rId48"/>
    <p:sldId id="744" r:id="rId49"/>
    <p:sldId id="760" r:id="rId50"/>
    <p:sldId id="745" r:id="rId51"/>
  </p:sldIdLst>
  <p:sldSz cx="12192000" cy="6858000"/>
  <p:notesSz cx="6858000" cy="9144000"/>
  <p:embeddedFontLst>
    <p:embeddedFont>
      <p:font typeface="Consolas" panose="020B0609020204030204" pitchFamily="49"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601"/>
            <p14:sldId id="714"/>
            <p14:sldId id="747"/>
            <p14:sldId id="758"/>
            <p14:sldId id="712"/>
            <p14:sldId id="715"/>
            <p14:sldId id="604"/>
            <p14:sldId id="746"/>
            <p14:sldId id="609"/>
            <p14:sldId id="722"/>
            <p14:sldId id="606"/>
            <p14:sldId id="610"/>
            <p14:sldId id="723"/>
            <p14:sldId id="613"/>
            <p14:sldId id="724"/>
            <p14:sldId id="614"/>
            <p14:sldId id="755"/>
            <p14:sldId id="756"/>
            <p14:sldId id="615"/>
            <p14:sldId id="721"/>
            <p14:sldId id="735"/>
            <p14:sldId id="616"/>
            <p14:sldId id="620"/>
            <p14:sldId id="738"/>
            <p14:sldId id="742"/>
            <p14:sldId id="743"/>
            <p14:sldId id="380"/>
            <p14:sldId id="740"/>
            <p14:sldId id="718"/>
            <p14:sldId id="757"/>
            <p14:sldId id="752"/>
            <p14:sldId id="728"/>
            <p14:sldId id="732"/>
            <p14:sldId id="754"/>
            <p14:sldId id="726"/>
            <p14:sldId id="730"/>
            <p14:sldId id="731"/>
            <p14:sldId id="753"/>
            <p14:sldId id="749"/>
            <p14:sldId id="750"/>
            <p14:sldId id="611"/>
            <p14:sldId id="734"/>
            <p14:sldId id="761"/>
            <p14:sldId id="759"/>
            <p14:sldId id="621"/>
            <p14:sldId id="622"/>
            <p14:sldId id="744"/>
            <p14:sldId id="760"/>
            <p14:sldId id="7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55685" autoAdjust="0"/>
  </p:normalViewPr>
  <p:slideViewPr>
    <p:cSldViewPr snapToGrid="0">
      <p:cViewPr varScale="1">
        <p:scale>
          <a:sx n="63" d="100"/>
          <a:sy n="63" d="100"/>
        </p:scale>
        <p:origin x="424" y="176"/>
      </p:cViewPr>
      <p:guideLst/>
    </p:cSldViewPr>
  </p:slideViewPr>
  <p:notesTextViewPr>
    <p:cViewPr>
      <p:scale>
        <a:sx n="100" d="100"/>
        <a:sy n="100" d="100"/>
      </p:scale>
      <p:origin x="0" y="0"/>
    </p:cViewPr>
  </p:notesTextViewPr>
  <p:sorterViewPr>
    <p:cViewPr>
      <p:scale>
        <a:sx n="90" d="100"/>
        <a:sy n="90" d="100"/>
      </p:scale>
      <p:origin x="0" y="-111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3/31/26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81445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70714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32563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Project constraints: generally set in advance.  May differ for different modules (front end, back end, etc.)</a:t>
            </a:r>
          </a:p>
          <a:p>
            <a:pPr marL="171450" indent="-171450">
              <a:buFont typeface="Arial" panose="020B0604020202020204" pitchFamily="34" charset="0"/>
              <a:buChar char="•"/>
            </a:pPr>
            <a:r>
              <a:rPr lang="en-US" baseline="0" dirty="0"/>
              <a:t>Architecture/Rationale: portions set in advance (</a:t>
            </a:r>
            <a:r>
              <a:rPr lang="en-US" baseline="0" dirty="0" err="1"/>
              <a:t>eg</a:t>
            </a:r>
            <a:r>
              <a:rPr lang="en-US" baseline="0" dirty="0"/>
              <a:t> project/directory structure), some recorded at end of project (Step 6: Finalize) for future development</a:t>
            </a:r>
          </a:p>
          <a:p>
            <a:pPr marL="171450" indent="-171450">
              <a:buFont typeface="Arial" panose="020B0604020202020204" pitchFamily="34" charset="0"/>
              <a:buChar char="•"/>
            </a:pPr>
            <a:r>
              <a:rPr lang="en-US" baseline="0" dirty="0"/>
              <a:t>You'll see there is some Claude-specific stuff here; we'll talk about other agents later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And here's a spot where I need to give credit to Claude AI, which suggested this analysis of the 4 levels.</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172108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pattern applies to other agents as well.</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46906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from two different projects).   Many of our repos have exhaustive README's.  (Prof. Wand says: some of them are very good, others not so good, I(HIS)HO.) </a:t>
            </a:r>
            <a:r>
              <a:rPr lang="en-US" dirty="0" err="1"/>
              <a:t>I.f</a:t>
            </a:r>
            <a:r>
              <a:rPr lang="en-US" dirty="0"/>
              <a:t> you guess they were generated by AI from the codebase, you are probably right.   But if you use one of them, make sure it reflects what YOU want in YOUR project.</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7392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file location is specific to Claude.</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325527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"When you're done" readable to your AI. </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52074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 (Phil Rentier) writes: "[the original prompt] </a:t>
            </a:r>
            <a:r>
              <a:rPr lang="en-US" sz="1200" b="0" i="0" kern="1200" dirty="0">
                <a:solidFill>
                  <a:schemeClr val="tx1"/>
                </a:solidFill>
                <a:effectLst/>
                <a:latin typeface="+mn-lt"/>
                <a:ea typeface="+mn-ea"/>
                <a:cs typeface="+mn-cs"/>
              </a:rPr>
              <a:t>is the prompt equivalent of telling your GPS “take me somewhere nice.” You’ll end up </a:t>
            </a:r>
            <a:r>
              <a:rPr lang="en-US" sz="1200" b="0" i="1" kern="1200" dirty="0">
                <a:solidFill>
                  <a:schemeClr val="tx1"/>
                </a:solidFill>
                <a:effectLst/>
                <a:latin typeface="+mn-lt"/>
                <a:ea typeface="+mn-ea"/>
                <a:cs typeface="+mn-cs"/>
              </a:rPr>
              <a:t>somewhere</a:t>
            </a:r>
            <a:r>
              <a:rPr lang="en-US" sz="1200" b="0" i="0" kern="1200" dirty="0">
                <a:solidFill>
                  <a:schemeClr val="tx1"/>
                </a:solidFill>
                <a:effectLst/>
                <a:latin typeface="+mn-lt"/>
                <a:ea typeface="+mn-ea"/>
                <a:cs typeface="+mn-cs"/>
              </a:rPr>
              <a:t>. It might be a Michelin star restaurant. It might be a gas station in Ohio.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Notice the user-story/COS framework here.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778652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212968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Claude (and most other agents) have shortcut commands for this.  (Prof. Wand says: my son, who has worked a lot in this area, says he starts *every* prompt with a shortcut for this.)</a:t>
            </a:r>
          </a:p>
        </p:txBody>
      </p:sp>
      <p:sp>
        <p:nvSpPr>
          <p:cNvPr id="4" name="Slide Number Placeholder 3"/>
          <p:cNvSpPr>
            <a:spLocks noGrp="1"/>
          </p:cNvSpPr>
          <p:nvPr>
            <p:ph type="sldNum" sz="quarter" idx="5"/>
          </p:nvPr>
        </p:nvSpPr>
        <p:spPr/>
        <p:txBody>
          <a:bodyPr/>
          <a:lstStyle/>
          <a:p>
            <a:fld id="{07937F07-1250-4CCE-B198-1B2887014F41}" type="slidenum">
              <a:rPr lang="en-US" smtClean="0"/>
              <a:t>43</a:t>
            </a:fld>
            <a:endParaRPr lang="en-US"/>
          </a:p>
        </p:txBody>
      </p:sp>
    </p:spTree>
    <p:extLst>
      <p:ext uri="{BB962C8B-B14F-4D97-AF65-F5344CB8AC3E}">
        <p14:creationId xmlns:p14="http://schemas.microsoft.com/office/powerpoint/2010/main" val="382421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start off here with an ethical problem:  how do you credit an AI, when the AI made substantial contributions to the work?  </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91289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you have different team members with different skills, recently a lot of attention has been given to making teams of AI agents that are given specific role-playing instructions: “you’re in charge of keeping everyone on task,” “you’re in charge of reviewing PRs for frontend engineering,” “you are here to do one specific task described in this pull request and then go away forever” (Mr. </a:t>
            </a:r>
            <a:r>
              <a:rPr lang="en-US" dirty="0" err="1"/>
              <a:t>Meeseeks</a:t>
            </a:r>
            <a:r>
              <a:rPr lang="en-US" dirty="0"/>
              <a:t> is the appropriate Rick and Morty reference if you’re so inclined)</a:t>
            </a:r>
          </a:p>
          <a:p>
            <a:endParaRPr lang="en-US" dirty="0"/>
          </a:p>
          <a:p>
            <a:r>
              <a:rPr lang="en-US" dirty="0"/>
              <a:t>This is a screenshot that Prof. Simmons saw on Monday. It’s a log of a python script — written primarily with Claude — showing the workflow by which dozens of Claude agents are collaborating by filing GitHub issues and closing them with PRs, which other agents are closing.</a:t>
            </a:r>
          </a:p>
          <a:p>
            <a:endParaRPr lang="en-US" dirty="0"/>
          </a:p>
          <a:p>
            <a:r>
              <a:rPr lang="en-US" dirty="0"/>
              <a:t>Nobody at present thinks this kind of workflow produces good software engineering — software maintainable </a:t>
            </a:r>
            <a:r>
              <a:rPr lang="en-US" i="1" dirty="0"/>
              <a:t>over time</a:t>
            </a:r>
            <a:r>
              <a:rPr lang="en-US" i="0" dirty="0"/>
              <a:t> — but it is demonstrably better at doing certain goal-oriented complex tasks (like searching for bugs in a compiler).</a:t>
            </a:r>
          </a:p>
          <a:p>
            <a:endParaRPr lang="en-US" i="0" dirty="0"/>
          </a:p>
          <a:p>
            <a:r>
              <a:rPr lang="en-US" i="0"/>
              <a:t>(It </a:t>
            </a:r>
            <a:r>
              <a:rPr lang="en-US" i="0" dirty="0"/>
              <a:t>can be emotionally exhausting to argue with an AI agent, but AI agents don’t experience emotional exhaustion and can yell at each other)</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3470003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48</a:t>
            </a:fld>
            <a:endParaRPr lang="en-US"/>
          </a:p>
        </p:txBody>
      </p:sp>
    </p:spTree>
    <p:extLst>
      <p:ext uri="{BB962C8B-B14F-4D97-AF65-F5344CB8AC3E}">
        <p14:creationId xmlns:p14="http://schemas.microsoft.com/office/powerpoint/2010/main" val="111267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2756-AA3C-68B7-66DB-331BB98BE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5834A-64E7-8836-48FF-84110C430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DA75B-DC71-C033-A3D9-795FB13F96FF}"/>
              </a:ext>
            </a:extLst>
          </p:cNvPr>
          <p:cNvSpPr>
            <a:spLocks noGrp="1"/>
          </p:cNvSpPr>
          <p:nvPr>
            <p:ph type="body" idx="1"/>
          </p:nvPr>
        </p:nvSpPr>
        <p:spPr/>
        <p:txBody>
          <a:bodyPr/>
          <a:lstStyle/>
          <a:p>
            <a:r>
              <a:rPr lang="en-US" dirty="0"/>
              <a:t>OK, we've covered a *lot* of material in this lecture.  Let's look once more at the outline to see where we've been.</a:t>
            </a:r>
          </a:p>
        </p:txBody>
      </p:sp>
      <p:sp>
        <p:nvSpPr>
          <p:cNvPr id="4" name="Slide Number Placeholder 3">
            <a:extLst>
              <a:ext uri="{FF2B5EF4-FFF2-40B4-BE49-F238E27FC236}">
                <a16:creationId xmlns:a16="http://schemas.microsoft.com/office/drawing/2014/main" id="{2FB48B43-02BE-CDDA-E071-79A75957FEA8}"/>
              </a:ext>
            </a:extLst>
          </p:cNvPr>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40646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9FA94-A206-73EE-16EE-3C3B00217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94CDB-7627-04F4-253E-91D8DC140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0C682-DCBD-CEAC-2400-8F7D87357339}"/>
              </a:ext>
            </a:extLst>
          </p:cNvPr>
          <p:cNvSpPr>
            <a:spLocks noGrp="1"/>
          </p:cNvSpPr>
          <p:nvPr>
            <p:ph type="body" idx="1"/>
          </p:nvPr>
        </p:nvSpPr>
        <p:spPr/>
        <p:txBody>
          <a:bodyPr/>
          <a:lstStyle/>
          <a:p>
            <a:r>
              <a:rPr lang="en-US" dirty="0"/>
              <a:t>And here are some learning goals, because we always write learning goals.</a:t>
            </a:r>
          </a:p>
          <a:p>
            <a:r>
              <a:rPr lang="en-US" dirty="0"/>
              <a:t>&lt;read slide&gt;</a:t>
            </a:r>
          </a:p>
          <a:p>
            <a:r>
              <a:rPr lang="en-US" dirty="0"/>
              <a:t>I hope this has been valuable for you!</a:t>
            </a:r>
          </a:p>
        </p:txBody>
      </p:sp>
      <p:sp>
        <p:nvSpPr>
          <p:cNvPr id="4" name="Slide Number Placeholder 3">
            <a:extLst>
              <a:ext uri="{FF2B5EF4-FFF2-40B4-BE49-F238E27FC236}">
                <a16:creationId xmlns:a16="http://schemas.microsoft.com/office/drawing/2014/main" id="{EDE372A5-2E08-9BE4-5DA4-BF3387A67D15}"/>
              </a:ext>
            </a:extLst>
          </p:cNvPr>
          <p:cNvSpPr>
            <a:spLocks noGrp="1"/>
          </p:cNvSpPr>
          <p:nvPr>
            <p:ph type="sldNum" sz="quarter" idx="5"/>
          </p:nvPr>
        </p:nvSpPr>
        <p:spPr/>
        <p:txBody>
          <a:bodyPr/>
          <a:lstStyle/>
          <a:p>
            <a:fld id="{07937F07-1250-4CCE-B198-1B2887014F41}" type="slidenum">
              <a:rPr lang="en-US" smtClean="0"/>
              <a:t>50</a:t>
            </a:fld>
            <a:endParaRPr lang="en-US"/>
          </a:p>
        </p:txBody>
      </p:sp>
    </p:spTree>
    <p:extLst>
      <p:ext uri="{BB962C8B-B14F-4D97-AF65-F5344CB8AC3E}">
        <p14:creationId xmlns:p14="http://schemas.microsoft.com/office/powerpoint/2010/main" val="342722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36DC8-180F-F23D-F00C-EB9706A35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63577-1AFC-9686-18CF-19ACFAF15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5FB06-AC84-5C44-D9C5-03A0561EE7CC}"/>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A862C652-7E8C-6538-870F-55779730AFB9}"/>
              </a:ext>
            </a:extLst>
          </p:cNvPr>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73036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1891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autocorrect shows its guess about the next word &lt;click&gt; Observe that it has also assigned probabilities to each of the alternatives.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82504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82416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point to reconsider whether AI is the right tool for the job.</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79510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Let's look at each of these in a little more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82523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Large portions of this slide deck were generated by Claude from the 3100 slides, which were in a Markdown dialect. Claude produced some slides, but they were in an entirely different design style. I then had to calibrate by giving Claude a sample of the slides we were using for this course, and Claude re-did the slides to match our style.</a:t>
            </a:r>
          </a:p>
          <a:p>
            <a:endParaRPr lang="en-US" dirty="0"/>
          </a:p>
          <a:p>
            <a:r>
              <a:rPr lang="en-US" dirty="0"/>
              <a:t>But the results were still far from perfect, and I spent a lot of time tweaking things-- splitting too-long bulleted lists into multiple slides, etc.</a:t>
            </a:r>
          </a:p>
          <a:p>
            <a:endParaRPr lang="en-US" dirty="0"/>
          </a:p>
          <a:p>
            <a:r>
              <a:rPr lang="en-US" dirty="0"/>
              <a:t>And this deck is the result of merging the Claude results with the similar slides I prepared for Fall 2025.</a:t>
            </a:r>
          </a:p>
          <a:p>
            <a:r>
              <a:rPr lang="en-US" dirty="0"/>
              <a:t>And also it incorporates more thinking about the subject, along with good new material I found on the web.</a:t>
            </a:r>
          </a:p>
          <a:p>
            <a:endParaRPr lang="en-US" dirty="0"/>
          </a:p>
          <a:p>
            <a:r>
              <a:rPr lang="en-US" dirty="0"/>
              <a:t>REMEMBER: THE HUMAN MAKES THE FINAL DECISION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93442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3/31/26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3/31/26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3/31/26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3/31/26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3/31/26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3/31/26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3/31/26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3/31/26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3/31/26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3/31/26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3/31/26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3/31/26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3/31/26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dium.com/@rentierdigital/i-stopped-vibe-coding-and-started-prompt-contracts-claude-code-went-from-gambling-to-shipping-4080ef23efa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16: Coding With AI Agents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pPr>
              <a:lnSpc>
                <a:spcPct val="100000"/>
              </a:lnSpc>
            </a:pPr>
            <a:r>
              <a:rPr lang="en-US" sz="2400" dirty="0"/>
              <a:t>based on material from Jon Bell</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AI Coding Assistants: Strengths</a:t>
            </a:r>
          </a:p>
        </p:txBody>
      </p:sp>
      <p:sp>
        <p:nvSpPr>
          <p:cNvPr id="3" name="Content Placeholder 2"/>
          <p:cNvSpPr>
            <a:spLocks noGrp="1"/>
          </p:cNvSpPr>
          <p:nvPr>
            <p:ph idx="1"/>
          </p:nvPr>
        </p:nvSpPr>
        <p:spPr/>
        <p:txBody>
          <a:bodyPr>
            <a:normAutofit/>
          </a:bodyPr>
          <a:lstStyle/>
          <a:p>
            <a:r>
              <a:rPr lang="en-US" b="1" dirty="0"/>
              <a:t>Strengths:</a:t>
            </a:r>
          </a:p>
          <a:p>
            <a:pPr lvl="1"/>
            <a:r>
              <a:rPr lang="en-US" dirty="0"/>
              <a:t>Pattern recognition: recognizes and reproduces common coding patterns across millions of codebases</a:t>
            </a:r>
          </a:p>
          <a:p>
            <a:pPr lvl="1"/>
            <a:r>
              <a:rPr lang="en-US" dirty="0"/>
              <a:t>Syntax knowledge: extensive knowledge of languages, libraries, and frameworks</a:t>
            </a:r>
          </a:p>
          <a:p>
            <a:pPr lvl="1"/>
            <a:r>
              <a:rPr lang="en-US" dirty="0"/>
              <a:t>Cross-domain transfer: can apply patterns from one language to another</a:t>
            </a:r>
          </a:p>
          <a:p>
            <a:pPr lvl="1"/>
            <a:r>
              <a:rPr lang="en-US" dirty="0"/>
              <a:t>Rapid prototyping: generates boilerplate, tests, and common implementations quickly</a:t>
            </a:r>
          </a:p>
          <a:p>
            <a:pPr lvl="1"/>
            <a:r>
              <a:rPr lang="en-US" dirty="0"/>
              <a:t>AI in-the-loop: can run tests and evaluate the results</a:t>
            </a:r>
          </a:p>
          <a:p>
            <a:pPr lvl="2"/>
            <a:r>
              <a:rPr lang="en-US" dirty="0"/>
              <a:t>did it work? if not it can try something else</a:t>
            </a:r>
          </a:p>
        </p:txBody>
      </p:sp>
      <p:sp>
        <p:nvSpPr>
          <p:cNvPr id="4" name="Slide Number Placeholder 3"/>
          <p:cNvSpPr>
            <a:spLocks noGrp="1"/>
          </p:cNvSpPr>
          <p:nvPr>
            <p:ph type="sldNum" sz="quarter" idx="12"/>
          </p:nvPr>
        </p:nvSpPr>
        <p:spPr/>
        <p:txBody>
          <a:bodyPr/>
          <a:lstStyle/>
          <a:p>
            <a:fld id="{20F37917-FD3A-4669-9018-DA04BCDD3D75}"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AB84-3277-7661-7E5C-C9534265F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22CA1-3030-A88C-FBD7-DB04BD0510EB}"/>
              </a:ext>
            </a:extLst>
          </p:cNvPr>
          <p:cNvSpPr>
            <a:spLocks noGrp="1"/>
          </p:cNvSpPr>
          <p:nvPr>
            <p:ph type="title"/>
          </p:nvPr>
        </p:nvSpPr>
        <p:spPr/>
        <p:txBody>
          <a:bodyPr>
            <a:normAutofit/>
          </a:bodyPr>
          <a:lstStyle/>
          <a:p>
            <a:r>
              <a:rPr lang="en-US" sz="3200" dirty="0"/>
              <a:t>AI Coding Assistants: Limitations</a:t>
            </a:r>
          </a:p>
        </p:txBody>
      </p:sp>
      <p:sp>
        <p:nvSpPr>
          <p:cNvPr id="3" name="Content Placeholder 2">
            <a:extLst>
              <a:ext uri="{FF2B5EF4-FFF2-40B4-BE49-F238E27FC236}">
                <a16:creationId xmlns:a16="http://schemas.microsoft.com/office/drawing/2014/main" id="{D1884114-4089-DBDA-3432-AA8803D87824}"/>
              </a:ext>
            </a:extLst>
          </p:cNvPr>
          <p:cNvSpPr>
            <a:spLocks noGrp="1"/>
          </p:cNvSpPr>
          <p:nvPr>
            <p:ph idx="1"/>
          </p:nvPr>
        </p:nvSpPr>
        <p:spPr/>
        <p:txBody>
          <a:bodyPr>
            <a:normAutofit/>
          </a:bodyPr>
          <a:lstStyle/>
          <a:p>
            <a:r>
              <a:rPr lang="en-US" b="1" dirty="0"/>
              <a:t>Limitations:</a:t>
            </a:r>
          </a:p>
          <a:p>
            <a:pPr lvl="1"/>
            <a:r>
              <a:rPr lang="en-US" dirty="0"/>
              <a:t>Context window: can only see ~100K tokens at once — may miss parts of large codebases</a:t>
            </a:r>
          </a:p>
          <a:p>
            <a:pPr lvl="1"/>
            <a:r>
              <a:rPr lang="en-US" dirty="0"/>
              <a:t>Generates code based on patterns, not execution results</a:t>
            </a:r>
          </a:p>
          <a:p>
            <a:pPr lvl="1"/>
            <a:r>
              <a:rPr lang="en-US" dirty="0"/>
              <a:t>Hallucination: may generate plausible-looking code that doesn’t actually work, or doesn't satisfy your project constraints.</a:t>
            </a:r>
          </a:p>
          <a:p>
            <a:r>
              <a:rPr lang="en-US" i="1" dirty="0">
                <a:solidFill>
                  <a:srgbClr val="5C5962"/>
                </a:solidFill>
              </a:rPr>
              <a:t>Think of it as a well-read junior developer who has seen millions of codebases — but has never run your specific project.</a:t>
            </a:r>
          </a:p>
        </p:txBody>
      </p:sp>
      <p:sp>
        <p:nvSpPr>
          <p:cNvPr id="4" name="Slide Number Placeholder 3">
            <a:extLst>
              <a:ext uri="{FF2B5EF4-FFF2-40B4-BE49-F238E27FC236}">
                <a16:creationId xmlns:a16="http://schemas.microsoft.com/office/drawing/2014/main" id="{7D717E54-6CD7-9C07-43DB-3E964719F423}"/>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264769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Context Is Everything</a:t>
            </a:r>
          </a:p>
        </p:txBody>
      </p:sp>
      <p:sp>
        <p:nvSpPr>
          <p:cNvPr id="3" name="Content Placeholder 2"/>
          <p:cNvSpPr>
            <a:spLocks noGrp="1"/>
          </p:cNvSpPr>
          <p:nvPr>
            <p:ph idx="1"/>
          </p:nvPr>
        </p:nvSpPr>
        <p:spPr/>
        <p:txBody>
          <a:bodyPr>
            <a:normAutofit/>
          </a:bodyPr>
          <a:lstStyle/>
          <a:p>
            <a:r>
              <a:rPr lang="en-US" b="1" dirty="0"/>
              <a:t>Rich context → High-quality output</a:t>
            </a:r>
          </a:p>
          <a:p>
            <a:r>
              <a:rPr lang="en-US" b="1" dirty="0"/>
              <a:t>Why IDE integration matters:</a:t>
            </a:r>
          </a:p>
          <a:p>
            <a:pPr lvl="1"/>
            <a:r>
              <a:rPr lang="en-US" dirty="0"/>
              <a:t>Copilot sees your open files → more context</a:t>
            </a:r>
          </a:p>
          <a:p>
            <a:pPr lvl="1"/>
            <a:r>
              <a:rPr lang="en-US" dirty="0"/>
              <a:t>Claude Code reads your whole codebase → even more context</a:t>
            </a:r>
          </a:p>
          <a:p>
            <a:pPr lvl="1"/>
            <a:r>
              <a:rPr lang="en-US" dirty="0"/>
              <a:t>More relevant context = better predictions</a:t>
            </a:r>
          </a:p>
        </p:txBody>
      </p:sp>
      <p:sp>
        <p:nvSpPr>
          <p:cNvPr id="4" name="Slide Number Placeholder 3"/>
          <p:cNvSpPr>
            <a:spLocks noGrp="1"/>
          </p:cNvSpPr>
          <p:nvPr>
            <p:ph type="sldNum" sz="quarter" idx="12"/>
          </p:nvPr>
        </p:nvSpPr>
        <p:spPr/>
        <p:txBody>
          <a:bodyPr/>
          <a:lstStyle/>
          <a:p>
            <a:fld id="{20F37917-FD3A-4669-9018-DA04BCDD3D75}"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Secret Sauce: Static Analysis Powers Context </a:t>
            </a:r>
          </a:p>
        </p:txBody>
      </p:sp>
      <p:sp>
        <p:nvSpPr>
          <p:cNvPr id="3" name="Content Placeholder 2"/>
          <p:cNvSpPr>
            <a:spLocks noGrp="1"/>
          </p:cNvSpPr>
          <p:nvPr>
            <p:ph idx="1"/>
          </p:nvPr>
        </p:nvSpPr>
        <p:spPr/>
        <p:txBody>
          <a:bodyPr>
            <a:normAutofit fontScale="92500"/>
          </a:bodyPr>
          <a:lstStyle/>
          <a:p>
            <a:r>
              <a:rPr lang="en-US" dirty="0"/>
              <a:t>How AI coding assistants automatically find the right context:</a:t>
            </a:r>
          </a:p>
          <a:p>
            <a:pPr lvl="1"/>
            <a:r>
              <a:rPr lang="en-US" dirty="0"/>
              <a:t>AST parsing: understands code structure, not just text</a:t>
            </a:r>
          </a:p>
          <a:p>
            <a:pPr lvl="1"/>
            <a:r>
              <a:rPr lang="en-US" dirty="0"/>
              <a:t>Semantic indexing: knows what symbols mean, where they’re defined</a:t>
            </a:r>
          </a:p>
          <a:p>
            <a:pPr lvl="1"/>
            <a:r>
              <a:rPr lang="en-US" dirty="0"/>
              <a:t>Call graphs: traces which functions call which</a:t>
            </a:r>
          </a:p>
          <a:p>
            <a:pPr lvl="1"/>
            <a:r>
              <a:rPr lang="en-US" dirty="0"/>
              <a:t>Type information: knows the types flowing through your code</a:t>
            </a:r>
          </a:p>
          <a:p>
            <a:r>
              <a:rPr lang="en-US" dirty="0"/>
              <a:t>When your cursor is in a method, the tool KNOWS the class you’re in, the interfaces it implements, the types of parameters, and available methods — and sends EXACTLY this to the LLM, not your whole codebase.</a:t>
            </a:r>
          </a:p>
        </p:txBody>
      </p:sp>
      <p:sp>
        <p:nvSpPr>
          <p:cNvPr id="4" name="Slide Number Placeholder 3"/>
          <p:cNvSpPr>
            <a:spLocks noGrp="1"/>
          </p:cNvSpPr>
          <p:nvPr>
            <p:ph type="sldNum" sz="quarter" idx="12"/>
          </p:nvPr>
        </p:nvSpPr>
        <p:spPr/>
        <p:txBody>
          <a:bodyPr/>
          <a:lstStyle/>
          <a:p>
            <a:fld id="{20F37917-FD3A-4669-9018-DA04BCDD3D75}"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EE8C-FB2B-C601-A2D3-6E6167E96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A242D-47E3-B9BD-91A6-DD9C94D5DD5E}"/>
              </a:ext>
            </a:extLst>
          </p:cNvPr>
          <p:cNvSpPr>
            <a:spLocks noGrp="1"/>
          </p:cNvSpPr>
          <p:nvPr>
            <p:ph type="title"/>
          </p:nvPr>
        </p:nvSpPr>
        <p:spPr/>
        <p:txBody>
          <a:bodyPr>
            <a:normAutofit/>
          </a:bodyPr>
          <a:lstStyle/>
          <a:p>
            <a:r>
              <a:rPr lang="en-US" sz="3200" dirty="0"/>
              <a:t>Static Analysis Can't Find Everything</a:t>
            </a:r>
          </a:p>
        </p:txBody>
      </p:sp>
      <p:sp>
        <p:nvSpPr>
          <p:cNvPr id="3" name="Content Placeholder 2">
            <a:extLst>
              <a:ext uri="{FF2B5EF4-FFF2-40B4-BE49-F238E27FC236}">
                <a16:creationId xmlns:a16="http://schemas.microsoft.com/office/drawing/2014/main" id="{6DE734B9-969F-93A5-9ABE-FB3705432F33}"/>
              </a:ext>
            </a:extLst>
          </p:cNvPr>
          <p:cNvSpPr>
            <a:spLocks noGrp="1"/>
          </p:cNvSpPr>
          <p:nvPr>
            <p:ph idx="1"/>
          </p:nvPr>
        </p:nvSpPr>
        <p:spPr/>
        <p:txBody>
          <a:bodyPr>
            <a:normAutofit/>
          </a:bodyPr>
          <a:lstStyle/>
          <a:p>
            <a:r>
              <a:rPr lang="en-US" dirty="0"/>
              <a:t>What tools can auto-find: related files, type definitions, call graphs, similar patterns, test files</a:t>
            </a:r>
          </a:p>
          <a:p>
            <a:r>
              <a:rPr lang="en-US" b="1" dirty="0">
                <a:solidFill>
                  <a:srgbClr val="D41B2C"/>
                </a:solidFill>
              </a:rPr>
              <a:t>What tools cannot auto-find: why a design was chosen, undocumented requirements, knowledge in your head</a:t>
            </a:r>
          </a:p>
          <a:p>
            <a:r>
              <a:rPr lang="en-US" i="1" dirty="0">
                <a:solidFill>
                  <a:srgbClr val="4472C4"/>
                </a:solidFill>
              </a:rPr>
              <a:t>This is why DESIGN.md and documentation matter — it’s context the tool CAN find.</a:t>
            </a:r>
          </a:p>
        </p:txBody>
      </p:sp>
      <p:sp>
        <p:nvSpPr>
          <p:cNvPr id="4" name="Slide Number Placeholder 3">
            <a:extLst>
              <a:ext uri="{FF2B5EF4-FFF2-40B4-BE49-F238E27FC236}">
                <a16:creationId xmlns:a16="http://schemas.microsoft.com/office/drawing/2014/main" id="{F9EACA1C-E946-B78E-FEC2-A2242D29D247}"/>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270022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A 6-Step Human-AI Collaboration Workflow</a:t>
            </a:r>
          </a:p>
        </p:txBody>
      </p:sp>
      <p:sp>
        <p:nvSpPr>
          <p:cNvPr id="5" name="Content Placeholder 4">
            <a:extLst>
              <a:ext uri="{FF2B5EF4-FFF2-40B4-BE49-F238E27FC236}">
                <a16:creationId xmlns:a16="http://schemas.microsoft.com/office/drawing/2014/main" id="{151A1E71-1B77-1F1F-9229-E11AD4A1957C}"/>
              </a:ext>
            </a:extLst>
          </p:cNvPr>
          <p:cNvSpPr>
            <a:spLocks noGrp="1"/>
          </p:cNvSpPr>
          <p:nvPr>
            <p:ph idx="1"/>
          </p:nvPr>
        </p:nvSpPr>
        <p:spPr/>
        <p:txBody>
          <a:bodyPr>
            <a:normAutofit/>
          </a:bodyPr>
          <a:lstStyle/>
          <a:p>
            <a:r>
              <a:rPr lang="en-US" dirty="0"/>
              <a:t>Identify — recognize what information AI needs</a:t>
            </a:r>
          </a:p>
          <a:p>
            <a:r>
              <a:rPr lang="en-US" dirty="0"/>
              <a:t>Engage — craft effective prompts with context</a:t>
            </a:r>
          </a:p>
          <a:p>
            <a:r>
              <a:rPr lang="en-US" dirty="0"/>
              <a:t>Evaluate — critically assess AI outputs against your success criteria</a:t>
            </a:r>
          </a:p>
          <a:p>
            <a:r>
              <a:rPr lang="en-US" dirty="0"/>
              <a:t>Calibrate — steer AI toward desired outcomes through feedback</a:t>
            </a:r>
          </a:p>
          <a:p>
            <a:r>
              <a:rPr lang="en-US" dirty="0"/>
              <a:t>Tweak — manually refine generated artifacts</a:t>
            </a:r>
          </a:p>
          <a:p>
            <a:r>
              <a:rPr lang="en-US" dirty="0"/>
              <a:t>Finalize — document decisions and rationale</a:t>
            </a:r>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12"/>
          </p:nvPr>
        </p:nvSpPr>
        <p:spPr/>
        <p:txBody>
          <a:bodyPr/>
          <a:lstStyle/>
          <a:p>
            <a:fld id="{20F37917-FD3A-4669-9018-DA04BCDD3D75}" type="slidenum">
              <a:rPr lang="en-US" smtClean="0"/>
              <a:t>15</a:t>
            </a:fld>
            <a:endParaRPr lang="en-US"/>
          </a:p>
        </p:txBody>
      </p:sp>
      <p:sp>
        <p:nvSpPr>
          <p:cNvPr id="6" name="TextBox 5">
            <a:extLst>
              <a:ext uri="{FF2B5EF4-FFF2-40B4-BE49-F238E27FC236}">
                <a16:creationId xmlns:a16="http://schemas.microsoft.com/office/drawing/2014/main" id="{0D526033-CFDE-2716-3A61-18D79E09EC43}"/>
              </a:ext>
            </a:extLst>
          </p:cNvPr>
          <p:cNvSpPr txBox="1"/>
          <p:nvPr/>
        </p:nvSpPr>
        <p:spPr>
          <a:xfrm>
            <a:off x="8995143" y="2068867"/>
            <a:ext cx="2743200" cy="26900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Based on Google research studying 21 expert developers working with AI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This is not a rigid sequence — steps may overlap and you will often loop back.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51AF-6752-FE35-2263-484D0226FE2D}"/>
              </a:ext>
            </a:extLst>
          </p:cNvPr>
          <p:cNvSpPr>
            <a:spLocks noGrp="1"/>
          </p:cNvSpPr>
          <p:nvPr>
            <p:ph type="title"/>
          </p:nvPr>
        </p:nvSpPr>
        <p:spPr/>
        <p:txBody>
          <a:bodyPr/>
          <a:lstStyle/>
          <a:p>
            <a:r>
              <a:rPr lang="en-US" dirty="0"/>
              <a:t>Identify and Engage: what information does the AI need?</a:t>
            </a:r>
          </a:p>
        </p:txBody>
      </p:sp>
      <p:sp>
        <p:nvSpPr>
          <p:cNvPr id="3" name="Content Placeholder 2">
            <a:extLst>
              <a:ext uri="{FF2B5EF4-FFF2-40B4-BE49-F238E27FC236}">
                <a16:creationId xmlns:a16="http://schemas.microsoft.com/office/drawing/2014/main" id="{4635FB2B-F42A-88A9-6945-BA0EB7792ABC}"/>
              </a:ext>
            </a:extLst>
          </p:cNvPr>
          <p:cNvSpPr>
            <a:spLocks noGrp="1"/>
          </p:cNvSpPr>
          <p:nvPr>
            <p:ph idx="1"/>
          </p:nvPr>
        </p:nvSpPr>
        <p:spPr/>
        <p:txBody>
          <a:bodyPr>
            <a:normAutofit/>
          </a:bodyPr>
          <a:lstStyle/>
          <a:p>
            <a:r>
              <a:rPr lang="en-US" dirty="0"/>
              <a:t>What are the domain concepts?</a:t>
            </a:r>
          </a:p>
          <a:p>
            <a:r>
              <a:rPr lang="en-US" dirty="0"/>
              <a:t>What level of detail is needed for the initial domain model?</a:t>
            </a:r>
          </a:p>
          <a:p>
            <a:r>
              <a:rPr lang="en-US" dirty="0"/>
              <a:t>What requirements information should be captured (user stories, functional requirements, non-functional requirements)?</a:t>
            </a:r>
          </a:p>
          <a:p>
            <a:r>
              <a:rPr lang="en-US" dirty="0"/>
              <a:t>What design artifacts would be useful for us to generate and maintain?</a:t>
            </a:r>
          </a:p>
          <a:p>
            <a:endParaRPr lang="en-US" dirty="0"/>
          </a:p>
        </p:txBody>
      </p:sp>
      <p:sp>
        <p:nvSpPr>
          <p:cNvPr id="4" name="Slide Number Placeholder 3">
            <a:extLst>
              <a:ext uri="{FF2B5EF4-FFF2-40B4-BE49-F238E27FC236}">
                <a16:creationId xmlns:a16="http://schemas.microsoft.com/office/drawing/2014/main" id="{0941EC46-8BF1-31F4-B020-C3D4B2915442}"/>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15922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much context you need to provide depends on three things:</a:t>
            </a:r>
          </a:p>
        </p:txBody>
      </p:sp>
      <p:sp>
        <p:nvSpPr>
          <p:cNvPr id="7" name="Content Placeholder 6">
            <a:extLst>
              <a:ext uri="{FF2B5EF4-FFF2-40B4-BE49-F238E27FC236}">
                <a16:creationId xmlns:a16="http://schemas.microsoft.com/office/drawing/2014/main" id="{A0D390A0-5D64-D4F8-572E-02B63436AD0A}"/>
              </a:ext>
            </a:extLst>
          </p:cNvPr>
          <p:cNvSpPr>
            <a:spLocks noGrp="1"/>
          </p:cNvSpPr>
          <p:nvPr>
            <p:ph idx="1"/>
          </p:nvPr>
        </p:nvSpPr>
        <p:spPr/>
        <p:txBody>
          <a:bodyPr>
            <a:normAutofit fontScale="92500" lnSpcReduction="20000"/>
          </a:bodyPr>
          <a:lstStyle/>
          <a:p>
            <a:pPr marL="514350" indent="-514350">
              <a:buFont typeface="+mj-lt"/>
              <a:buAutoNum type="arabicPeriod"/>
            </a:pPr>
            <a:r>
              <a:rPr lang="en-US" b="1" dirty="0"/>
              <a:t>Your understanding: </a:t>
            </a:r>
            <a:r>
              <a:rPr lang="en-US" dirty="0"/>
              <a:t>Experts know exactly what context matters; novices may not know what to include. You can only identify relevant context for things you understand.</a:t>
            </a:r>
          </a:p>
          <a:p>
            <a:pPr marL="514350" indent="-514350">
              <a:buFont typeface="+mj-lt"/>
              <a:buAutoNum type="arabicPeriod"/>
            </a:pPr>
            <a:r>
              <a:rPr lang="en-US" b="1" dirty="0"/>
              <a:t>Model capabilities: </a:t>
            </a:r>
            <a:r>
              <a:rPr lang="en-US" dirty="0"/>
              <a:t>Frontier models infer much more from less. GPT-3.5 needed explicit instructions; Claude Opus can often infer intent.</a:t>
            </a:r>
          </a:p>
          <a:p>
            <a:pPr marL="514350" indent="-514350">
              <a:buFont typeface="+mj-lt"/>
              <a:buAutoNum type="arabicPeriod"/>
            </a:pPr>
            <a:r>
              <a:rPr lang="en-US" b="1" dirty="0"/>
              <a:t>Tool capabilities: </a:t>
            </a:r>
            <a:r>
              <a:rPr lang="en-US" dirty="0"/>
              <a:t>Basic Copilot sees only your open files. Cursor and Claude Code index your entire codebase and find files automatically.</a:t>
            </a:r>
          </a:p>
          <a:p>
            <a:r>
              <a:rPr lang="en-US" dirty="0"/>
              <a:t>When all three are HIGH: just describe intent — the system figures out context. When any is LOW: you must compensate manually</a:t>
            </a:r>
          </a:p>
        </p:txBody>
      </p:sp>
      <p:sp>
        <p:nvSpPr>
          <p:cNvPr id="4" name="Slide Number Placeholder 3"/>
          <p:cNvSpPr>
            <a:spLocks noGrp="1"/>
          </p:cNvSpPr>
          <p:nvPr>
            <p:ph type="sldNum" sz="quarter" idx="12"/>
          </p:nvPr>
        </p:nvSpPr>
        <p:spPr/>
        <p:txBody>
          <a:bodyPr/>
          <a:lstStyle/>
          <a:p>
            <a:fld id="{20F37917-FD3A-4669-9018-DA04BCDD3D75}"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A0B3-9313-AEDE-A713-32D53D01F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14FA7-F6D6-BA23-0F65-54DA8EF7B3DF}"/>
              </a:ext>
            </a:extLst>
          </p:cNvPr>
          <p:cNvSpPr>
            <a:spLocks noGrp="1"/>
          </p:cNvSpPr>
          <p:nvPr>
            <p:ph type="title"/>
          </p:nvPr>
        </p:nvSpPr>
        <p:spPr/>
        <p:txBody>
          <a:bodyPr/>
          <a:lstStyle/>
          <a:p>
            <a:r>
              <a:rPr lang="en-US" dirty="0"/>
              <a:t>Step 2: Engage</a:t>
            </a:r>
          </a:p>
        </p:txBody>
      </p:sp>
      <p:sp>
        <p:nvSpPr>
          <p:cNvPr id="3" name="Content Placeholder 2">
            <a:extLst>
              <a:ext uri="{FF2B5EF4-FFF2-40B4-BE49-F238E27FC236}">
                <a16:creationId xmlns:a16="http://schemas.microsoft.com/office/drawing/2014/main" id="{9383E19E-0AAC-F346-FB23-3DB9E6A78AA0}"/>
              </a:ext>
            </a:extLst>
          </p:cNvPr>
          <p:cNvSpPr>
            <a:spLocks noGrp="1"/>
          </p:cNvSpPr>
          <p:nvPr>
            <p:ph idx="1"/>
          </p:nvPr>
        </p:nvSpPr>
        <p:spPr/>
        <p:txBody>
          <a:bodyPr/>
          <a:lstStyle/>
          <a:p>
            <a:r>
              <a:rPr lang="en-US" dirty="0"/>
              <a:t>Craft effective prompts at multiple levels</a:t>
            </a:r>
          </a:p>
          <a:p>
            <a:r>
              <a:rPr lang="en-US" dirty="0"/>
              <a:t>This is a complicated topic</a:t>
            </a:r>
          </a:p>
          <a:p>
            <a:r>
              <a:rPr lang="en-US" dirty="0"/>
              <a:t>Nobody really knows…</a:t>
            </a:r>
          </a:p>
          <a:p>
            <a:r>
              <a:rPr lang="en-US" dirty="0"/>
              <a:t>But we'll give you an outline later in the lecture</a:t>
            </a:r>
          </a:p>
          <a:p>
            <a:endParaRPr lang="en-US" dirty="0"/>
          </a:p>
        </p:txBody>
      </p:sp>
      <p:sp>
        <p:nvSpPr>
          <p:cNvPr id="4" name="Slide Number Placeholder 3">
            <a:extLst>
              <a:ext uri="{FF2B5EF4-FFF2-40B4-BE49-F238E27FC236}">
                <a16:creationId xmlns:a16="http://schemas.microsoft.com/office/drawing/2014/main" id="{8FF53F67-3656-64E1-C6B1-64C179C1D8FE}"/>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356172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70CB-CA9A-E89D-43EB-BE4D0395E039}"/>
              </a:ext>
            </a:extLst>
          </p:cNvPr>
          <p:cNvSpPr>
            <a:spLocks noGrp="1"/>
          </p:cNvSpPr>
          <p:nvPr>
            <p:ph type="title"/>
          </p:nvPr>
        </p:nvSpPr>
        <p:spPr/>
        <p:txBody>
          <a:bodyPr/>
          <a:lstStyle/>
          <a:p>
            <a:r>
              <a:rPr lang="en-US" dirty="0"/>
              <a:t>Step 3: Evaluate: critically assess AI outputs against your success criteria</a:t>
            </a:r>
          </a:p>
        </p:txBody>
      </p:sp>
      <p:sp>
        <p:nvSpPr>
          <p:cNvPr id="3" name="Content Placeholder 2">
            <a:extLst>
              <a:ext uri="{FF2B5EF4-FFF2-40B4-BE49-F238E27FC236}">
                <a16:creationId xmlns:a16="http://schemas.microsoft.com/office/drawing/2014/main" id="{113EB700-FD26-B277-271F-DDA794366CBB}"/>
              </a:ext>
            </a:extLst>
          </p:cNvPr>
          <p:cNvSpPr>
            <a:spLocks noGrp="1"/>
          </p:cNvSpPr>
          <p:nvPr>
            <p:ph idx="1"/>
          </p:nvPr>
        </p:nvSpPr>
        <p:spPr/>
        <p:txBody>
          <a:bodyPr/>
          <a:lstStyle/>
          <a:p>
            <a:r>
              <a:rPr lang="en-US" dirty="0"/>
              <a:t>The Plan-First pattern</a:t>
            </a:r>
          </a:p>
          <a:p>
            <a:r>
              <a:rPr lang="en-US" dirty="0"/>
              <a:t>How do you know you're done?</a:t>
            </a:r>
          </a:p>
          <a:p>
            <a:endParaRPr lang="en-US" dirty="0"/>
          </a:p>
        </p:txBody>
      </p:sp>
      <p:sp>
        <p:nvSpPr>
          <p:cNvPr id="4" name="Slide Number Placeholder 3">
            <a:extLst>
              <a:ext uri="{FF2B5EF4-FFF2-40B4-BE49-F238E27FC236}">
                <a16:creationId xmlns:a16="http://schemas.microsoft.com/office/drawing/2014/main" id="{F96ECBDE-28AC-D51D-286F-0701B02B8B3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97704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This Is Just the Beginning of Our Conversation</a:t>
            </a:r>
          </a:p>
        </p:txBody>
      </p:sp>
      <p:sp>
        <p:nvSpPr>
          <p:cNvPr id="3" name="Content Placeholder 2"/>
          <p:cNvSpPr>
            <a:spLocks noGrp="1"/>
          </p:cNvSpPr>
          <p:nvPr>
            <p:ph idx="1"/>
          </p:nvPr>
        </p:nvSpPr>
        <p:spPr/>
        <p:txBody>
          <a:bodyPr>
            <a:normAutofit/>
          </a:bodyPr>
          <a:lstStyle/>
          <a:p>
            <a:r>
              <a:rPr lang="en-US" dirty="0"/>
              <a:t>This topic is unlike anything covered so far:</a:t>
            </a:r>
          </a:p>
          <a:p>
            <a:pPr lvl="1"/>
            <a:r>
              <a:rPr lang="en-US" dirty="0"/>
              <a:t>The technology is evolving faster than any textbook can capture</a:t>
            </a:r>
          </a:p>
          <a:p>
            <a:pPr lvl="1"/>
            <a:r>
              <a:rPr lang="en-US" dirty="0"/>
              <a:t>There is genuine disagreement among experts about best practices</a:t>
            </a:r>
          </a:p>
          <a:p>
            <a:pPr lvl="1"/>
            <a:r>
              <a:rPr lang="en-US" dirty="0"/>
              <a:t>The hype is real—and so are the concerns</a:t>
            </a:r>
          </a:p>
          <a:p>
            <a:pPr lvl="1"/>
            <a:r>
              <a:rPr lang="en-US" dirty="0"/>
              <a:t>Your professors are learning alongside you, modeling the best practices we teach</a:t>
            </a:r>
          </a:p>
        </p:txBody>
      </p:sp>
      <p:sp>
        <p:nvSpPr>
          <p:cNvPr id="4" name="Slide Number Placeholder 3"/>
          <p:cNvSpPr>
            <a:spLocks noGrp="1"/>
          </p:cNvSpPr>
          <p:nvPr>
            <p:ph type="sldNum" sz="quarter" idx="12"/>
          </p:nvPr>
        </p:nvSpPr>
        <p:spPr/>
        <p:txBody>
          <a:bodyPr/>
          <a:lstStyle/>
          <a:p>
            <a:fld id="{20F37917-FD3A-4669-9018-DA04BCDD3D75}"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Plan-First Pattern, Part 1</a:t>
            </a:r>
          </a:p>
        </p:txBody>
      </p:sp>
      <p:sp>
        <p:nvSpPr>
          <p:cNvPr id="5" name="Content Placeholder 4">
            <a:extLst>
              <a:ext uri="{FF2B5EF4-FFF2-40B4-BE49-F238E27FC236}">
                <a16:creationId xmlns:a16="http://schemas.microsoft.com/office/drawing/2014/main" id="{DCB7043B-19FA-052C-AD68-FB77DF1F966E}"/>
              </a:ext>
            </a:extLst>
          </p:cNvPr>
          <p:cNvSpPr>
            <a:spLocks noGrp="1"/>
          </p:cNvSpPr>
          <p:nvPr>
            <p:ph idx="1"/>
          </p:nvPr>
        </p:nvSpPr>
        <p:spPr/>
        <p:txBody>
          <a:bodyPr>
            <a:normAutofit fontScale="92500" lnSpcReduction="20000"/>
          </a:bodyPr>
          <a:lstStyle/>
          <a:p>
            <a:r>
              <a:rPr lang="en-US" dirty="0"/>
              <a:t>Have the AI generate a PLAN first; generate code only after plan passes review.</a:t>
            </a:r>
          </a:p>
          <a:p>
            <a:r>
              <a:rPr lang="en-US" dirty="0"/>
              <a:t>A plan has a small evaluation surface (easier to review)</a:t>
            </a:r>
          </a:p>
          <a:p>
            <a:r>
              <a:rPr lang="en-US" dirty="0"/>
              <a:t>Expert review: “Wait, we should use sessions not JWT for this use case”</a:t>
            </a:r>
          </a:p>
          <a:p>
            <a:pPr lvl="1"/>
            <a:r>
              <a:rPr lang="en-US" dirty="0"/>
              <a:t>plan exposes architectural issues early.</a:t>
            </a:r>
          </a:p>
          <a:p>
            <a:r>
              <a:rPr lang="en-US" dirty="0"/>
              <a:t>Learner review: “I don’t know what JWT is — I should learn that before approving!”</a:t>
            </a:r>
          </a:p>
          <a:p>
            <a:pPr lvl="1"/>
            <a:r>
              <a:rPr lang="en-US" dirty="0"/>
              <a:t>plan reveals knowledge gaps.</a:t>
            </a:r>
          </a:p>
          <a:p>
            <a:r>
              <a:rPr lang="en-US" dirty="0"/>
              <a:t>Cost to fix at this stage: LOW</a:t>
            </a:r>
          </a:p>
          <a:p>
            <a:r>
              <a:rPr lang="en-US" b="1" dirty="0">
                <a:solidFill>
                  <a:srgbClr val="D41B2C"/>
                </a:solidFill>
              </a:rPr>
              <a:t>If you can’t evaluate the PLAN, you can’t evaluate the CODE. Plans reveal knowledge gaps early.</a:t>
            </a:r>
          </a:p>
          <a:p>
            <a:endParaRPr lang="en-US" dirty="0"/>
          </a:p>
        </p:txBody>
      </p:sp>
      <p:sp>
        <p:nvSpPr>
          <p:cNvPr id="4" name="Slide Number Placeholder 3"/>
          <p:cNvSpPr>
            <a:spLocks noGrp="1"/>
          </p:cNvSpPr>
          <p:nvPr>
            <p:ph type="sldNum" sz="quarter" idx="12"/>
          </p:nvPr>
        </p:nvSpPr>
        <p:spPr/>
        <p:txBody>
          <a:bodyPr/>
          <a:lstStyle/>
          <a:p>
            <a:fld id="{20F37917-FD3A-4669-9018-DA04BCDD3D75}"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663DA-DB94-FF7D-535E-5372E797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C5CD4-483E-2B9A-5B04-6C139303AA55}"/>
              </a:ext>
            </a:extLst>
          </p:cNvPr>
          <p:cNvSpPr>
            <a:spLocks noGrp="1"/>
          </p:cNvSpPr>
          <p:nvPr>
            <p:ph type="title"/>
          </p:nvPr>
        </p:nvSpPr>
        <p:spPr/>
        <p:txBody>
          <a:bodyPr>
            <a:normAutofit/>
          </a:bodyPr>
          <a:lstStyle/>
          <a:p>
            <a:r>
              <a:rPr lang="en-US" sz="3200" dirty="0"/>
              <a:t>The Plan-First Pattern, Part 2: </a:t>
            </a:r>
            <a:br>
              <a:rPr lang="en-US" sz="3200" dirty="0"/>
            </a:br>
            <a:r>
              <a:rPr lang="en-US" sz="3200" dirty="0"/>
              <a:t>Verify that the code matches the blueprint</a:t>
            </a:r>
          </a:p>
        </p:txBody>
      </p:sp>
      <p:sp>
        <p:nvSpPr>
          <p:cNvPr id="5" name="Content Placeholder 4">
            <a:extLst>
              <a:ext uri="{FF2B5EF4-FFF2-40B4-BE49-F238E27FC236}">
                <a16:creationId xmlns:a16="http://schemas.microsoft.com/office/drawing/2014/main" id="{996CBDD9-A8E6-BD26-675F-982B71CE60ED}"/>
              </a:ext>
            </a:extLst>
          </p:cNvPr>
          <p:cNvSpPr>
            <a:spLocks noGrp="1"/>
          </p:cNvSpPr>
          <p:nvPr>
            <p:ph idx="1"/>
          </p:nvPr>
        </p:nvSpPr>
        <p:spPr/>
        <p:txBody>
          <a:bodyPr>
            <a:normAutofit/>
          </a:bodyPr>
          <a:lstStyle/>
          <a:p>
            <a:r>
              <a:rPr lang="en-US" dirty="0"/>
              <a:t>After plan approval, AI generates code. Review code WITH the plan as a checklist.</a:t>
            </a:r>
          </a:p>
          <a:p>
            <a:r>
              <a:rPr lang="en-US" dirty="0"/>
              <a:t>“I know what to look for because I already approved the approach.”</a:t>
            </a:r>
          </a:p>
          <a:p>
            <a:r>
              <a:rPr lang="en-US" b="1" dirty="0">
                <a:solidFill>
                  <a:srgbClr val="D41B2C"/>
                </a:solidFill>
              </a:rPr>
              <a:t>If you can’t evaluate the PLAN, you can’t evaluate the CODE. Plans reveal knowledge gaps early.</a:t>
            </a:r>
          </a:p>
          <a:p>
            <a:r>
              <a:rPr lang="en-US" dirty="0"/>
              <a:t>Advanced usage: some of this review can be automated (with a separate, isolated AI)</a:t>
            </a:r>
          </a:p>
          <a:p>
            <a:r>
              <a:rPr lang="en-US" dirty="0"/>
              <a:t>But then you still have to review the review!</a:t>
            </a:r>
          </a:p>
          <a:p>
            <a:endParaRPr lang="en-US" dirty="0"/>
          </a:p>
        </p:txBody>
      </p:sp>
      <p:sp>
        <p:nvSpPr>
          <p:cNvPr id="4" name="Slide Number Placeholder 3">
            <a:extLst>
              <a:ext uri="{FF2B5EF4-FFF2-40B4-BE49-F238E27FC236}">
                <a16:creationId xmlns:a16="http://schemas.microsoft.com/office/drawing/2014/main" id="{C3325441-4731-9FEF-45FC-960907647DE9}"/>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304660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5A28-AD8F-D9A9-AEE8-01682F93F928}"/>
              </a:ext>
            </a:extLst>
          </p:cNvPr>
          <p:cNvSpPr>
            <a:spLocks noGrp="1"/>
          </p:cNvSpPr>
          <p:nvPr>
            <p:ph type="title"/>
          </p:nvPr>
        </p:nvSpPr>
        <p:spPr/>
        <p:txBody>
          <a:bodyPr/>
          <a:lstStyle/>
          <a:p>
            <a:r>
              <a:rPr lang="en-US" dirty="0"/>
              <a:t>You also need a plan to evaluate the plan (and the code)</a:t>
            </a:r>
          </a:p>
        </p:txBody>
      </p:sp>
      <p:sp>
        <p:nvSpPr>
          <p:cNvPr id="3" name="Content Placeholder 2">
            <a:extLst>
              <a:ext uri="{FF2B5EF4-FFF2-40B4-BE49-F238E27FC236}">
                <a16:creationId xmlns:a16="http://schemas.microsoft.com/office/drawing/2014/main" id="{290ED7E8-3C18-599D-F26A-1605F1D824E5}"/>
              </a:ext>
            </a:extLst>
          </p:cNvPr>
          <p:cNvSpPr>
            <a:spLocks noGrp="1"/>
          </p:cNvSpPr>
          <p:nvPr>
            <p:ph idx="1"/>
          </p:nvPr>
        </p:nvSpPr>
        <p:spPr/>
        <p:txBody>
          <a:bodyPr/>
          <a:lstStyle/>
          <a:p>
            <a:r>
              <a:rPr lang="en-US" dirty="0"/>
              <a:t>Assess AI outputs against expected results utilizing domain knowledge. </a:t>
            </a:r>
          </a:p>
          <a:p>
            <a:r>
              <a:rPr lang="en-US" dirty="0"/>
              <a:t>Compare output against expected end results and other success criteria.</a:t>
            </a:r>
          </a:p>
        </p:txBody>
      </p:sp>
      <p:sp>
        <p:nvSpPr>
          <p:cNvPr id="4" name="Slide Number Placeholder 3">
            <a:extLst>
              <a:ext uri="{FF2B5EF4-FFF2-40B4-BE49-F238E27FC236}">
                <a16:creationId xmlns:a16="http://schemas.microsoft.com/office/drawing/2014/main" id="{B402D061-2A18-B7F7-2B73-11D3EB76D128}"/>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203629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Do You Know You’re Done?</a:t>
            </a:r>
          </a:p>
        </p:txBody>
      </p:sp>
      <p:sp>
        <p:nvSpPr>
          <p:cNvPr id="5" name="Content Placeholder 4">
            <a:extLst>
              <a:ext uri="{FF2B5EF4-FFF2-40B4-BE49-F238E27FC236}">
                <a16:creationId xmlns:a16="http://schemas.microsoft.com/office/drawing/2014/main" id="{3F46EACA-F5AA-4460-6349-07C7D3411E77}"/>
              </a:ext>
            </a:extLst>
          </p:cNvPr>
          <p:cNvSpPr>
            <a:spLocks noGrp="1"/>
          </p:cNvSpPr>
          <p:nvPr>
            <p:ph idx="1"/>
          </p:nvPr>
        </p:nvSpPr>
        <p:spPr/>
        <p:txBody>
          <a:bodyPr>
            <a:normAutofit fontScale="92500" lnSpcReduction="10000"/>
          </a:bodyPr>
          <a:lstStyle/>
          <a:p>
            <a:r>
              <a:rPr lang="en-US" b="1" dirty="0"/>
              <a:t>Whether waterfall or agile, you need to know what “done” means BEFORE you start each piece of work.</a:t>
            </a:r>
          </a:p>
          <a:p>
            <a:r>
              <a:rPr lang="en-US" b="1" dirty="0"/>
              <a:t>Without a definition of done:</a:t>
            </a:r>
          </a:p>
          <a:p>
            <a:pPr lvl="1"/>
            <a:r>
              <a:rPr lang="en-US" dirty="0"/>
              <a:t>“Make it better” — but better how? Better for whom?</a:t>
            </a:r>
          </a:p>
          <a:p>
            <a:pPr lvl="1"/>
            <a:r>
              <a:rPr lang="en-US" dirty="0"/>
              <a:t>Endless tweaking with no exit condition</a:t>
            </a:r>
          </a:p>
          <a:p>
            <a:pPr lvl="1"/>
            <a:r>
              <a:rPr lang="en-US" dirty="0"/>
              <a:t>“I’ll know it when I see it” rarely works in practice</a:t>
            </a:r>
          </a:p>
          <a:p>
            <a:r>
              <a:rPr lang="en-US" b="1" dirty="0"/>
              <a:t>With a definition of done:</a:t>
            </a:r>
          </a:p>
          <a:p>
            <a:pPr lvl="1"/>
            <a:r>
              <a:rPr lang="en-US" dirty="0"/>
              <a:t>Clear success criteria BEFORE you start prompting (or coding)</a:t>
            </a:r>
          </a:p>
          <a:p>
            <a:pPr lvl="1"/>
            <a:r>
              <a:rPr lang="en-US" dirty="0"/>
              <a:t>Each output can be checked against the criteria</a:t>
            </a:r>
          </a:p>
          <a:p>
            <a:pPr lvl="1"/>
            <a:r>
              <a:rPr lang="en-US" dirty="0"/>
              <a:t>The plan you approved in Plan Mode IS your definition of done</a:t>
            </a:r>
          </a:p>
          <a:p>
            <a:r>
              <a:rPr lang="en-US" dirty="0"/>
              <a:t>Remember: user stories, conditions of satisfaction, etc.</a:t>
            </a:r>
          </a:p>
          <a:p>
            <a:pPr marL="0" indent="0">
              <a:buNone/>
            </a:pPr>
            <a:endParaRPr lang="en-US" i="1" dirty="0">
              <a:solidFill>
                <a:srgbClr val="4472C4"/>
              </a:solidFill>
            </a:endParaRPr>
          </a:p>
          <a:p>
            <a:endParaRPr lang="en-US" dirty="0"/>
          </a:p>
        </p:txBody>
      </p:sp>
      <p:sp>
        <p:nvSpPr>
          <p:cNvPr id="4" name="Slide Number Placeholder 3"/>
          <p:cNvSpPr>
            <a:spLocks noGrp="1"/>
          </p:cNvSpPr>
          <p:nvPr>
            <p:ph type="sldNum" sz="quarter" idx="12"/>
          </p:nvPr>
        </p:nvSpPr>
        <p:spPr/>
        <p:txBody>
          <a:bodyPr/>
          <a:lstStyle/>
          <a:p>
            <a:fld id="{20F37917-FD3A-4669-9018-DA04BCDD3D75}"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If you can't evaluate the AI output, maybe you shouldn't be using so much AI</a:t>
            </a:r>
          </a:p>
        </p:txBody>
      </p:sp>
      <p:sp>
        <p:nvSpPr>
          <p:cNvPr id="3" name="Content Placeholder 2"/>
          <p:cNvSpPr>
            <a:spLocks noGrp="1"/>
          </p:cNvSpPr>
          <p:nvPr>
            <p:ph idx="1"/>
          </p:nvPr>
        </p:nvSpPr>
        <p:spPr/>
        <p:txBody>
          <a:bodyPr>
            <a:normAutofit fontScale="92500" lnSpcReduction="10000"/>
          </a:bodyPr>
          <a:lstStyle/>
          <a:p>
            <a:r>
              <a:rPr lang="en-US" b="1" dirty="0"/>
              <a:t>Easy to evaluate — use AI freely:</a:t>
            </a:r>
          </a:p>
          <a:p>
            <a:pPr lvl="1"/>
            <a:r>
              <a:rPr lang="en-US" dirty="0"/>
              <a:t>Does the script run? Does it compile? Does the test pass? (binary yes/no — verify immediately)</a:t>
            </a:r>
          </a:p>
          <a:p>
            <a:r>
              <a:rPr lang="en-US" b="1" dirty="0"/>
              <a:t>Hard to evaluate — use AI carefully:</a:t>
            </a:r>
          </a:p>
          <a:p>
            <a:pPr lvl="1"/>
            <a:r>
              <a:rPr lang="en-US" dirty="0"/>
              <a:t>Does the quiz have confusing questions? → Give it to 100 students and find out</a:t>
            </a:r>
          </a:p>
          <a:p>
            <a:pPr lvl="1"/>
            <a:r>
              <a:rPr lang="en-US" dirty="0"/>
              <a:t>Is this architecture scalable? → Wait 6 months in production</a:t>
            </a:r>
          </a:p>
          <a:p>
            <a:pPr lvl="1"/>
            <a:r>
              <a:rPr lang="en-US" dirty="0"/>
              <a:t>Will users find this intuitive? → Ship and measure</a:t>
            </a:r>
          </a:p>
          <a:p>
            <a:r>
              <a:rPr lang="en-US" b="1" dirty="0">
                <a:solidFill>
                  <a:srgbClr val="4472C4"/>
                </a:solidFill>
              </a:rPr>
              <a:t>AI can help you GENERATE for any task. But for hard-to-evaluate outcomes, don’t rely on AI to EVALUATE — you need external validation: user testing, expert review, time in production.</a:t>
            </a:r>
          </a:p>
        </p:txBody>
      </p:sp>
      <p:sp>
        <p:nvSpPr>
          <p:cNvPr id="4" name="Slide Number Placeholder 3"/>
          <p:cNvSpPr>
            <a:spLocks noGrp="1"/>
          </p:cNvSpPr>
          <p:nvPr>
            <p:ph type="sldNum" sz="quarter" idx="12"/>
          </p:nvPr>
        </p:nvSpPr>
        <p:spPr/>
        <p:txBody>
          <a:bodyPr/>
          <a:lstStyle/>
          <a:p>
            <a:fld id="{20F37917-FD3A-4669-9018-DA04BCDD3D75}"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85D00-3901-4FF5-AFF0-9CF5FFB76B6B}"/>
              </a:ext>
            </a:extLst>
          </p:cNvPr>
          <p:cNvSpPr>
            <a:spLocks noGrp="1"/>
          </p:cNvSpPr>
          <p:nvPr>
            <p:ph type="title"/>
          </p:nvPr>
        </p:nvSpPr>
        <p:spPr/>
        <p:txBody>
          <a:bodyPr/>
          <a:lstStyle/>
          <a:p>
            <a:r>
              <a:rPr lang="en-US" dirty="0"/>
              <a:t>Steps 4-6: Calibrate/Tweak/Finalize</a:t>
            </a:r>
          </a:p>
        </p:txBody>
      </p:sp>
      <p:sp>
        <p:nvSpPr>
          <p:cNvPr id="5" name="Content Placeholder 4">
            <a:extLst>
              <a:ext uri="{FF2B5EF4-FFF2-40B4-BE49-F238E27FC236}">
                <a16:creationId xmlns:a16="http://schemas.microsoft.com/office/drawing/2014/main" id="{B7BAC39C-2B9D-8EF7-31AA-49D2AF586286}"/>
              </a:ext>
            </a:extLst>
          </p:cNvPr>
          <p:cNvSpPr>
            <a:spLocks noGrp="1"/>
          </p:cNvSpPr>
          <p:nvPr>
            <p:ph idx="1"/>
          </p:nvPr>
        </p:nvSpPr>
        <p:spPr/>
        <p:txBody>
          <a:bodyPr>
            <a:normAutofit lnSpcReduction="10000"/>
          </a:bodyPr>
          <a:lstStyle/>
          <a:p>
            <a:r>
              <a:rPr lang="en-US" b="1" dirty="0"/>
              <a:t>Calibrate</a:t>
            </a:r>
            <a:r>
              <a:rPr lang="en-US" dirty="0"/>
              <a:t>: Steer AI toward desired outcomes through feedback</a:t>
            </a:r>
          </a:p>
          <a:p>
            <a:pPr lvl="1"/>
            <a:r>
              <a:rPr lang="en-US" dirty="0"/>
              <a:t>Example: “That’s close, but use interfaces instead of abstract classes”</a:t>
            </a:r>
          </a:p>
          <a:p>
            <a:pPr lvl="1"/>
            <a:r>
              <a:rPr lang="en-US" dirty="0"/>
              <a:t>This is a conversation — you may calibrate 3–4 times per task. This is normal.</a:t>
            </a:r>
          </a:p>
          <a:p>
            <a:r>
              <a:rPr lang="en-US" b="1" dirty="0"/>
              <a:t>Tweak</a:t>
            </a:r>
            <a:r>
              <a:rPr lang="en-US" dirty="0"/>
              <a:t>: Manually refine AI-generated artifacts</a:t>
            </a:r>
          </a:p>
          <a:p>
            <a:pPr lvl="1"/>
            <a:r>
              <a:rPr lang="en-US" dirty="0"/>
              <a:t>Naming, edge cases, comments, style adjustments. AI output is rarely perfect — this is expected.</a:t>
            </a:r>
          </a:p>
          <a:p>
            <a:r>
              <a:rPr lang="en-US" b="1" dirty="0"/>
              <a:t>Finalize</a:t>
            </a:r>
            <a:r>
              <a:rPr lang="en-US" dirty="0"/>
              <a:t>: Document decisions and rationale</a:t>
            </a:r>
          </a:p>
          <a:p>
            <a:pPr lvl="1"/>
            <a:r>
              <a:rPr lang="en-US" dirty="0"/>
              <a:t>Create artifacts to guide future development</a:t>
            </a:r>
          </a:p>
          <a:p>
            <a:endParaRPr lang="en-US" dirty="0"/>
          </a:p>
        </p:txBody>
      </p:sp>
      <p:sp>
        <p:nvSpPr>
          <p:cNvPr id="3" name="Slide Number Placeholder 2">
            <a:extLst>
              <a:ext uri="{FF2B5EF4-FFF2-40B4-BE49-F238E27FC236}">
                <a16:creationId xmlns:a16="http://schemas.microsoft.com/office/drawing/2014/main" id="{B3F4056A-1EB1-A3F3-0AD2-DF2E4D45229C}"/>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343151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EE51-8F0E-3D4A-3FD1-67C8CC3F186A}"/>
              </a:ext>
            </a:extLst>
          </p:cNvPr>
          <p:cNvSpPr>
            <a:spLocks noGrp="1"/>
          </p:cNvSpPr>
          <p:nvPr>
            <p:ph type="title"/>
          </p:nvPr>
        </p:nvSpPr>
        <p:spPr/>
        <p:txBody>
          <a:bodyPr/>
          <a:lstStyle/>
          <a:p>
            <a:r>
              <a:rPr lang="en-US" dirty="0"/>
              <a:t>Steps 4 and 5: Calibration and Tweaking</a:t>
            </a:r>
          </a:p>
        </p:txBody>
      </p:sp>
      <p:sp>
        <p:nvSpPr>
          <p:cNvPr id="3" name="Content Placeholder 2">
            <a:extLst>
              <a:ext uri="{FF2B5EF4-FFF2-40B4-BE49-F238E27FC236}">
                <a16:creationId xmlns:a16="http://schemas.microsoft.com/office/drawing/2014/main" id="{B0BC6DE9-CC52-E7BA-8FBD-B34CC5879882}"/>
              </a:ext>
            </a:extLst>
          </p:cNvPr>
          <p:cNvSpPr>
            <a:spLocks noGrp="1"/>
          </p:cNvSpPr>
          <p:nvPr>
            <p:ph idx="1"/>
          </p:nvPr>
        </p:nvSpPr>
        <p:spPr/>
        <p:txBody>
          <a:bodyPr/>
          <a:lstStyle/>
          <a:p>
            <a:r>
              <a:rPr lang="en-US" dirty="0"/>
              <a:t>Especially applicable for non-code AI-generated artifacts</a:t>
            </a:r>
          </a:p>
          <a:p>
            <a:pPr lvl="1"/>
            <a:r>
              <a:rPr lang="en-US" dirty="0"/>
              <a:t>text</a:t>
            </a:r>
          </a:p>
          <a:p>
            <a:pPr lvl="1"/>
            <a:r>
              <a:rPr lang="en-US" dirty="0"/>
              <a:t>diagrams</a:t>
            </a:r>
          </a:p>
          <a:p>
            <a:pPr lvl="1"/>
            <a:r>
              <a:rPr lang="en-US" dirty="0"/>
              <a:t>slides</a:t>
            </a:r>
          </a:p>
          <a:p>
            <a:pPr lvl="1"/>
            <a:r>
              <a:rPr lang="en-US" dirty="0" err="1"/>
              <a:t>etc</a:t>
            </a:r>
            <a:r>
              <a:rPr lang="en-US" dirty="0"/>
              <a:t>…</a:t>
            </a:r>
          </a:p>
        </p:txBody>
      </p:sp>
      <p:sp>
        <p:nvSpPr>
          <p:cNvPr id="4" name="Slide Number Placeholder 3">
            <a:extLst>
              <a:ext uri="{FF2B5EF4-FFF2-40B4-BE49-F238E27FC236}">
                <a16:creationId xmlns:a16="http://schemas.microsoft.com/office/drawing/2014/main" id="{14FA704E-9A0C-8AEC-88AA-C7E6B25FEC77}"/>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314259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Step 6: Finalizing</a:t>
            </a:r>
          </a:p>
        </p:txBody>
      </p:sp>
      <p:sp>
        <p:nvSpPr>
          <p:cNvPr id="3" name="Content Placeholder 2"/>
          <p:cNvSpPr>
            <a:spLocks noGrp="1"/>
          </p:cNvSpPr>
          <p:nvPr>
            <p:ph idx="1"/>
          </p:nvPr>
        </p:nvSpPr>
        <p:spPr/>
        <p:txBody>
          <a:bodyPr>
            <a:normAutofit fontScale="92500"/>
          </a:bodyPr>
          <a:lstStyle/>
          <a:p>
            <a:r>
              <a:rPr lang="en-US" dirty="0"/>
              <a:t>Before committing AI-generated code, ask yourself:</a:t>
            </a:r>
          </a:p>
          <a:p>
            <a:pPr lvl="1"/>
            <a:r>
              <a:rPr lang="en-US" dirty="0"/>
              <a:t>Can I justify the design decisions in this code to a colleague?</a:t>
            </a:r>
          </a:p>
          <a:p>
            <a:pPr lvl="1"/>
            <a:r>
              <a:rPr lang="en-US" dirty="0"/>
              <a:t>If I look at this in 6 months, will I know WHY I chose this approach?</a:t>
            </a:r>
          </a:p>
          <a:p>
            <a:pPr lvl="1"/>
            <a:r>
              <a:rPr lang="en-US" dirty="0"/>
              <a:t>Am I prepared to take responsibility if this code is wrong?</a:t>
            </a:r>
          </a:p>
          <a:p>
            <a:pPr lvl="1"/>
            <a:r>
              <a:rPr lang="en-US" dirty="0"/>
              <a:t>Would a new team member understand the design decisions?</a:t>
            </a:r>
          </a:p>
          <a:p>
            <a:r>
              <a:rPr lang="en-US" b="1" dirty="0">
                <a:solidFill>
                  <a:srgbClr val="D41B2C"/>
                </a:solidFill>
              </a:rPr>
              <a:t>If the answer to any of these is “no” — you are creating maintenance debt that future-you will pay.</a:t>
            </a:r>
          </a:p>
          <a:p>
            <a:r>
              <a:rPr lang="en-US" i="1" dirty="0"/>
              <a:t>“It worked” is not a reason. “The AI suggested it” is not a reason. Document the actual design rationale.</a:t>
            </a:r>
          </a:p>
        </p:txBody>
      </p:sp>
      <p:sp>
        <p:nvSpPr>
          <p:cNvPr id="4" name="Slide Number Placeholder 3"/>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66429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lstStyle/>
          <a:p>
            <a:r>
              <a:rPr lang="en-US" dirty="0"/>
              <a:t>Use Design As a Way of Communicating Organization</a:t>
            </a:r>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Software systems must be comprehensible by humans</a:t>
            </a:r>
          </a:p>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
        <p:nvSpPr>
          <p:cNvPr id="6" name="TextBox 5">
            <a:extLst>
              <a:ext uri="{FF2B5EF4-FFF2-40B4-BE49-F238E27FC236}">
                <a16:creationId xmlns:a16="http://schemas.microsoft.com/office/drawing/2014/main" id="{87400E05-01E0-0D77-1701-956A4BB74959}"/>
              </a:ext>
            </a:extLst>
          </p:cNvPr>
          <p:cNvSpPr txBox="1"/>
          <p:nvPr/>
        </p:nvSpPr>
        <p:spPr>
          <a:xfrm>
            <a:off x="8725546" y="1006502"/>
            <a:ext cx="3124201" cy="1815882"/>
          </a:xfrm>
          <a:prstGeom prst="rect">
            <a:avLst/>
          </a:prstGeom>
          <a:solidFill>
            <a:schemeClr val="bg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2800" b="0" dirty="0">
                <a:solidFill>
                  <a:srgbClr val="AF00DB"/>
                </a:solidFill>
                <a:effectLst/>
                <a:latin typeface="Consolas" panose="020B0609020204030204" pitchFamily="49" charset="0"/>
              </a:rPr>
              <a:t>Remember this slide from Module 08 Code Level Design?</a:t>
            </a:r>
          </a:p>
        </p:txBody>
      </p:sp>
    </p:spTree>
    <p:extLst>
      <p:ext uri="{BB962C8B-B14F-4D97-AF65-F5344CB8AC3E}">
        <p14:creationId xmlns:p14="http://schemas.microsoft.com/office/powerpoint/2010/main" val="41653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CA7E-D9B2-D751-82F6-B4086139423B}"/>
              </a:ext>
            </a:extLst>
          </p:cNvPr>
          <p:cNvSpPr>
            <a:spLocks noGrp="1"/>
          </p:cNvSpPr>
          <p:nvPr>
            <p:ph type="title"/>
          </p:nvPr>
        </p:nvSpPr>
        <p:spPr/>
        <p:txBody>
          <a:bodyPr/>
          <a:lstStyle/>
          <a:p>
            <a:r>
              <a:rPr lang="en-US" dirty="0"/>
              <a:t>What an AI can't do (or do well)</a:t>
            </a:r>
          </a:p>
        </p:txBody>
      </p:sp>
      <p:sp>
        <p:nvSpPr>
          <p:cNvPr id="3" name="Content Placeholder 2">
            <a:extLst>
              <a:ext uri="{FF2B5EF4-FFF2-40B4-BE49-F238E27FC236}">
                <a16:creationId xmlns:a16="http://schemas.microsoft.com/office/drawing/2014/main" id="{66AA4CC9-2A00-F99F-C11A-52C51C8B9498}"/>
              </a:ext>
            </a:extLst>
          </p:cNvPr>
          <p:cNvSpPr>
            <a:spLocks noGrp="1"/>
          </p:cNvSpPr>
          <p:nvPr>
            <p:ph idx="1"/>
          </p:nvPr>
        </p:nvSpPr>
        <p:spPr/>
        <p:txBody>
          <a:bodyPr/>
          <a:lstStyle/>
          <a:p>
            <a:r>
              <a:rPr lang="en-US" dirty="0"/>
              <a:t>Architecture/Design</a:t>
            </a:r>
          </a:p>
          <a:p>
            <a:pPr lvl="1"/>
            <a:r>
              <a:rPr lang="en-US" dirty="0"/>
              <a:t>if you tell it the architecture, the AI can build it</a:t>
            </a:r>
          </a:p>
          <a:p>
            <a:pPr lvl="1"/>
            <a:r>
              <a:rPr lang="en-US" dirty="0"/>
              <a:t>but the AI can't decide on the design</a:t>
            </a:r>
          </a:p>
          <a:p>
            <a:r>
              <a:rPr lang="en-US" dirty="0"/>
              <a:t>Debugging (!!!!)</a:t>
            </a:r>
          </a:p>
          <a:p>
            <a:pPr lvl="1"/>
            <a:r>
              <a:rPr lang="en-US" dirty="0"/>
              <a:t>Ais are trained on working code, so their debugging skills are often not very good (but this may change).</a:t>
            </a:r>
          </a:p>
          <a:p>
            <a:r>
              <a:rPr lang="en-US" dirty="0"/>
              <a:t>Maintenance</a:t>
            </a:r>
          </a:p>
          <a:p>
            <a:pPr lvl="1"/>
            <a:r>
              <a:rPr lang="en-US" dirty="0"/>
              <a:t>I don't think we have much info on this yet</a:t>
            </a:r>
          </a:p>
        </p:txBody>
      </p:sp>
      <p:sp>
        <p:nvSpPr>
          <p:cNvPr id="4" name="Slide Number Placeholder 3">
            <a:extLst>
              <a:ext uri="{FF2B5EF4-FFF2-40B4-BE49-F238E27FC236}">
                <a16:creationId xmlns:a16="http://schemas.microsoft.com/office/drawing/2014/main" id="{5A069508-3EC0-9A8E-09D2-DFA5E8003DAC}"/>
              </a:ext>
            </a:extLst>
          </p:cNvPr>
          <p:cNvSpPr>
            <a:spLocks noGrp="1"/>
          </p:cNvSpPr>
          <p:nvPr>
            <p:ph type="sldNum" sz="quarter" idx="12"/>
          </p:nvPr>
        </p:nvSpPr>
        <p:spPr/>
        <p:txBody>
          <a:bodyPr/>
          <a:lstStyle/>
          <a:p>
            <a:fld id="{20F37917-FD3A-4669-9018-DA04BCDD3D75}" type="slidenum">
              <a:rPr lang="en-US" smtClean="0"/>
              <a:t>29</a:t>
            </a:fld>
            <a:endParaRPr lang="en-US"/>
          </a:p>
        </p:txBody>
      </p:sp>
    </p:spTree>
    <p:extLst>
      <p:ext uri="{BB962C8B-B14F-4D97-AF65-F5344CB8AC3E}">
        <p14:creationId xmlns:p14="http://schemas.microsoft.com/office/powerpoint/2010/main" val="102941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C703C-A96D-FEF5-BDE9-D1C52505F5D7}"/>
              </a:ext>
            </a:extLst>
          </p:cNvPr>
          <p:cNvSpPr>
            <a:spLocks noGrp="1"/>
          </p:cNvSpPr>
          <p:nvPr>
            <p:ph type="title"/>
          </p:nvPr>
        </p:nvSpPr>
        <p:spPr/>
        <p:txBody>
          <a:bodyPr/>
          <a:lstStyle/>
          <a:p>
            <a:r>
              <a:rPr lang="en-US" dirty="0"/>
              <a:t>Disclaimer</a:t>
            </a:r>
          </a:p>
        </p:txBody>
      </p:sp>
      <p:sp>
        <p:nvSpPr>
          <p:cNvPr id="7" name="Content Placeholder 6">
            <a:extLst>
              <a:ext uri="{FF2B5EF4-FFF2-40B4-BE49-F238E27FC236}">
                <a16:creationId xmlns:a16="http://schemas.microsoft.com/office/drawing/2014/main" id="{E9EED5E5-BFD2-42BB-33C3-63403B014727}"/>
              </a:ext>
            </a:extLst>
          </p:cNvPr>
          <p:cNvSpPr>
            <a:spLocks noGrp="1"/>
          </p:cNvSpPr>
          <p:nvPr>
            <p:ph idx="1"/>
          </p:nvPr>
        </p:nvSpPr>
        <p:spPr/>
        <p:txBody>
          <a:bodyPr/>
          <a:lstStyle/>
          <a:p>
            <a:r>
              <a:rPr lang="en-US" dirty="0"/>
              <a:t>I do not claim to be an expert on this subject</a:t>
            </a:r>
          </a:p>
          <a:p>
            <a:r>
              <a:rPr lang="en-US" dirty="0"/>
              <a:t>Much credit to Prof. Jon Bell and the CS 3100 team, on which this lecture is based.</a:t>
            </a:r>
          </a:p>
          <a:p>
            <a:r>
              <a:rPr lang="en-US" dirty="0"/>
              <a:t>I also had extensive conversations with claude.ai, who made good suggestions about restructuring the section on prompting. I'll credit these when we get to them.</a:t>
            </a:r>
          </a:p>
          <a:p>
            <a:endParaRPr lang="en-US" dirty="0"/>
          </a:p>
        </p:txBody>
      </p:sp>
      <p:sp>
        <p:nvSpPr>
          <p:cNvPr id="5" name="Slide Number Placeholder 4">
            <a:extLst>
              <a:ext uri="{FF2B5EF4-FFF2-40B4-BE49-F238E27FC236}">
                <a16:creationId xmlns:a16="http://schemas.microsoft.com/office/drawing/2014/main" id="{45B19BD3-7DA2-641A-8E91-C8CC6B43810A}"/>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332874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1F34-408B-DF98-4280-4A5AF041AF42}"/>
              </a:ext>
            </a:extLst>
          </p:cNvPr>
          <p:cNvSpPr>
            <a:spLocks noGrp="1"/>
          </p:cNvSpPr>
          <p:nvPr>
            <p:ph type="title"/>
          </p:nvPr>
        </p:nvSpPr>
        <p:spPr/>
        <p:txBody>
          <a:bodyPr>
            <a:normAutofit/>
          </a:bodyPr>
          <a:lstStyle/>
          <a:p>
            <a:r>
              <a:rPr lang="en-US" dirty="0"/>
              <a:t>When should I use AI? </a:t>
            </a:r>
            <a:br>
              <a:rPr lang="en-US" dirty="0"/>
            </a:br>
            <a:r>
              <a:rPr lang="en-US" dirty="0"/>
              <a:t>Task familiarity determines appropriateness</a:t>
            </a:r>
          </a:p>
        </p:txBody>
      </p:sp>
      <p:sp>
        <p:nvSpPr>
          <p:cNvPr id="3" name="Content Placeholder 2">
            <a:extLst>
              <a:ext uri="{FF2B5EF4-FFF2-40B4-BE49-F238E27FC236}">
                <a16:creationId xmlns:a16="http://schemas.microsoft.com/office/drawing/2014/main" id="{957B6CFF-6C53-B380-D742-EAFF11331AA5}"/>
              </a:ext>
            </a:extLst>
          </p:cNvPr>
          <p:cNvSpPr>
            <a:spLocks noGrp="1"/>
          </p:cNvSpPr>
          <p:nvPr>
            <p:ph idx="1"/>
          </p:nvPr>
        </p:nvSpPr>
        <p:spPr>
          <a:xfrm>
            <a:off x="838200" y="1500160"/>
            <a:ext cx="7295707" cy="4351338"/>
          </a:xfrm>
        </p:spPr>
        <p:txBody>
          <a:bodyPr/>
          <a:lstStyle/>
          <a:p>
            <a:r>
              <a:rPr lang="en-US" b="1" dirty="0"/>
              <a:t>Use AI when</a:t>
            </a:r>
            <a:r>
              <a:rPr lang="en-US" dirty="0"/>
              <a:t>: You have sufficient domain knowledge to evaluate outputs</a:t>
            </a:r>
          </a:p>
          <a:p>
            <a:r>
              <a:rPr lang="en-US" b="1" dirty="0"/>
              <a:t>Avoid AI when</a:t>
            </a:r>
            <a:r>
              <a:rPr lang="en-US" dirty="0"/>
              <a:t>: You lack the expertise to assess correctness and quality</a:t>
            </a:r>
          </a:p>
          <a:p>
            <a:r>
              <a:rPr lang="en-US" b="1" dirty="0"/>
              <a:t>Learning consideration</a:t>
            </a:r>
            <a:r>
              <a:rPr lang="en-US" dirty="0"/>
              <a:t>: Using AI without foundational knowledge can lead to deskilling</a:t>
            </a:r>
          </a:p>
          <a:p>
            <a:pPr marL="0" indent="0">
              <a:buNone/>
            </a:pPr>
            <a:endParaRPr lang="en-US" dirty="0"/>
          </a:p>
        </p:txBody>
      </p:sp>
      <p:sp>
        <p:nvSpPr>
          <p:cNvPr id="4" name="Slide Number Placeholder 3">
            <a:extLst>
              <a:ext uri="{FF2B5EF4-FFF2-40B4-BE49-F238E27FC236}">
                <a16:creationId xmlns:a16="http://schemas.microsoft.com/office/drawing/2014/main" id="{9822230B-A05D-4B68-156B-6C9FCDDDD909}"/>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296549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8829-49AC-F2ED-E84C-117558D19BB1}"/>
              </a:ext>
            </a:extLst>
          </p:cNvPr>
          <p:cNvSpPr>
            <a:spLocks noGrp="1"/>
          </p:cNvSpPr>
          <p:nvPr>
            <p:ph type="title"/>
          </p:nvPr>
        </p:nvSpPr>
        <p:spPr/>
        <p:txBody>
          <a:bodyPr/>
          <a:lstStyle/>
          <a:p>
            <a:r>
              <a:rPr lang="en-US" dirty="0"/>
              <a:t>Back to step 2: Engage: Craft Effective Prompts at all Levels</a:t>
            </a:r>
          </a:p>
        </p:txBody>
      </p:sp>
      <p:sp>
        <p:nvSpPr>
          <p:cNvPr id="3" name="Content Placeholder 2">
            <a:extLst>
              <a:ext uri="{FF2B5EF4-FFF2-40B4-BE49-F238E27FC236}">
                <a16:creationId xmlns:a16="http://schemas.microsoft.com/office/drawing/2014/main" id="{3FEECD7A-39F6-029E-8E37-301698D36EA3}"/>
              </a:ext>
            </a:extLst>
          </p:cNvPr>
          <p:cNvSpPr>
            <a:spLocks noGrp="1"/>
          </p:cNvSpPr>
          <p:nvPr>
            <p:ph idx="1"/>
          </p:nvPr>
        </p:nvSpPr>
        <p:spPr/>
        <p:txBody>
          <a:bodyPr/>
          <a:lstStyle/>
          <a:p>
            <a:r>
              <a:rPr lang="en-US" dirty="0"/>
              <a:t>We'll look at different roles that prompts can play in an AI workflow</a:t>
            </a:r>
          </a:p>
          <a:p>
            <a:r>
              <a:rPr lang="en-US" dirty="0"/>
              <a:t>We'll discuss the Contract-Prompt pattern</a:t>
            </a:r>
          </a:p>
          <a:p>
            <a:r>
              <a:rPr lang="en-US" dirty="0"/>
              <a:t>We'll list some myths (and non-myths) about prompting.</a:t>
            </a:r>
          </a:p>
        </p:txBody>
      </p:sp>
      <p:sp>
        <p:nvSpPr>
          <p:cNvPr id="4" name="Slide Number Placeholder 3">
            <a:extLst>
              <a:ext uri="{FF2B5EF4-FFF2-40B4-BE49-F238E27FC236}">
                <a16:creationId xmlns:a16="http://schemas.microsoft.com/office/drawing/2014/main" id="{E3FC0897-7D02-163F-44E6-93476D6DD6A4}"/>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178547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1A58-A777-66E6-67CF-96EB29024C6F}"/>
              </a:ext>
            </a:extLst>
          </p:cNvPr>
          <p:cNvSpPr>
            <a:spLocks noGrp="1"/>
          </p:cNvSpPr>
          <p:nvPr>
            <p:ph type="title"/>
          </p:nvPr>
        </p:nvSpPr>
        <p:spPr/>
        <p:txBody>
          <a:bodyPr/>
          <a:lstStyle/>
          <a:p>
            <a:r>
              <a:rPr lang="en-US" dirty="0"/>
              <a:t>There are at least 4 levels of prompting with your AI</a:t>
            </a:r>
          </a:p>
        </p:txBody>
      </p:sp>
      <p:sp>
        <p:nvSpPr>
          <p:cNvPr id="4" name="Slide Number Placeholder 3">
            <a:extLst>
              <a:ext uri="{FF2B5EF4-FFF2-40B4-BE49-F238E27FC236}">
                <a16:creationId xmlns:a16="http://schemas.microsoft.com/office/drawing/2014/main" id="{3522EBC4-9446-1EC1-E0F9-0224786E309A}"/>
              </a:ext>
            </a:extLst>
          </p:cNvPr>
          <p:cNvSpPr>
            <a:spLocks noGrp="1"/>
          </p:cNvSpPr>
          <p:nvPr>
            <p:ph type="sldNum" sz="quarter" idx="12"/>
          </p:nvPr>
        </p:nvSpPr>
        <p:spPr/>
        <p:txBody>
          <a:bodyPr/>
          <a:lstStyle/>
          <a:p>
            <a:fld id="{20F37917-FD3A-4669-9018-DA04BCDD3D75}" type="slidenum">
              <a:rPr lang="en-US" smtClean="0"/>
              <a:t>32</a:t>
            </a:fld>
            <a:endParaRPr lang="en-US"/>
          </a:p>
        </p:txBody>
      </p:sp>
      <p:graphicFrame>
        <p:nvGraphicFramePr>
          <p:cNvPr id="5" name="Content Placeholder 4">
            <a:extLst>
              <a:ext uri="{FF2B5EF4-FFF2-40B4-BE49-F238E27FC236}">
                <a16:creationId xmlns:a16="http://schemas.microsoft.com/office/drawing/2014/main" id="{5949B417-E3AA-908D-9273-EB38454B21CE}"/>
              </a:ext>
            </a:extLst>
          </p:cNvPr>
          <p:cNvGraphicFramePr>
            <a:graphicFrameLocks noGrp="1"/>
          </p:cNvGraphicFramePr>
          <p:nvPr>
            <p:ph idx="1"/>
            <p:extLst>
              <p:ext uri="{D42A27DB-BD31-4B8C-83A1-F6EECF244321}">
                <p14:modId xmlns:p14="http://schemas.microsoft.com/office/powerpoint/2010/main" val="3880205544"/>
              </p:ext>
            </p:extLst>
          </p:nvPr>
        </p:nvGraphicFramePr>
        <p:xfrm>
          <a:off x="838200" y="1685924"/>
          <a:ext cx="10306052" cy="2757487"/>
        </p:xfrm>
        <a:graphic>
          <a:graphicData uri="http://schemas.openxmlformats.org/drawingml/2006/table">
            <a:tbl>
              <a:tblPr firstRow="1" bandRow="1">
                <a:tableStyleId>{5C22544A-7EE6-4342-B048-85BDC9FD1C3A}</a:tableStyleId>
              </a:tblPr>
              <a:tblGrid>
                <a:gridCol w="2576513">
                  <a:extLst>
                    <a:ext uri="{9D8B030D-6E8A-4147-A177-3AD203B41FA5}">
                      <a16:colId xmlns:a16="http://schemas.microsoft.com/office/drawing/2014/main" val="930198218"/>
                    </a:ext>
                  </a:extLst>
                </a:gridCol>
                <a:gridCol w="2576513">
                  <a:extLst>
                    <a:ext uri="{9D8B030D-6E8A-4147-A177-3AD203B41FA5}">
                      <a16:colId xmlns:a16="http://schemas.microsoft.com/office/drawing/2014/main" val="3192272873"/>
                    </a:ext>
                  </a:extLst>
                </a:gridCol>
                <a:gridCol w="2576513">
                  <a:extLst>
                    <a:ext uri="{9D8B030D-6E8A-4147-A177-3AD203B41FA5}">
                      <a16:colId xmlns:a16="http://schemas.microsoft.com/office/drawing/2014/main" val="434557127"/>
                    </a:ext>
                  </a:extLst>
                </a:gridCol>
                <a:gridCol w="2576513">
                  <a:extLst>
                    <a:ext uri="{9D8B030D-6E8A-4147-A177-3AD203B41FA5}">
                      <a16:colId xmlns:a16="http://schemas.microsoft.com/office/drawing/2014/main" val="377184792"/>
                    </a:ext>
                  </a:extLst>
                </a:gridCol>
              </a:tblGrid>
              <a:tr h="427381">
                <a:tc>
                  <a:txBody>
                    <a:bodyPr/>
                    <a:lstStyle/>
                    <a:p>
                      <a:pPr>
                        <a:buNone/>
                      </a:pPr>
                      <a:r>
                        <a:rPr lang="en-US" dirty="0"/>
                        <a:t>Layer</a:t>
                      </a:r>
                    </a:p>
                  </a:txBody>
                  <a:tcPr anchor="ctr"/>
                </a:tc>
                <a:tc>
                  <a:txBody>
                    <a:bodyPr/>
                    <a:lstStyle/>
                    <a:p>
                      <a:pPr>
                        <a:buNone/>
                      </a:pPr>
                      <a:r>
                        <a:rPr lang="en-US"/>
                        <a:t>File</a:t>
                      </a:r>
                    </a:p>
                  </a:txBody>
                  <a:tcPr anchor="ctr"/>
                </a:tc>
                <a:tc>
                  <a:txBody>
                    <a:bodyPr/>
                    <a:lstStyle/>
                    <a:p>
                      <a:pPr>
                        <a:buNone/>
                      </a:pPr>
                      <a:r>
                        <a:rPr lang="en-US"/>
                        <a:t>Scope</a:t>
                      </a:r>
                    </a:p>
                  </a:txBody>
                  <a:tcPr anchor="ctr"/>
                </a:tc>
                <a:tc>
                  <a:txBody>
                    <a:bodyPr/>
                    <a:lstStyle/>
                    <a:p>
                      <a:pPr>
                        <a:buNone/>
                      </a:pPr>
                      <a:r>
                        <a:rPr lang="en-US"/>
                        <a:t>Who reads it</a:t>
                      </a:r>
                    </a:p>
                  </a:txBody>
                  <a:tcPr anchor="ctr"/>
                </a:tc>
                <a:extLst>
                  <a:ext uri="{0D108BD9-81ED-4DB2-BD59-A6C34878D82A}">
                    <a16:rowId xmlns:a16="http://schemas.microsoft.com/office/drawing/2014/main" val="3926295341"/>
                  </a:ext>
                </a:extLst>
              </a:tr>
              <a:tr h="427381">
                <a:tc>
                  <a:txBody>
                    <a:bodyPr/>
                    <a:lstStyle/>
                    <a:p>
                      <a:pPr>
                        <a:buNone/>
                      </a:pPr>
                      <a:r>
                        <a:rPr lang="en-US"/>
                        <a:t>Project constraints</a:t>
                      </a:r>
                    </a:p>
                  </a:txBody>
                  <a:tcPr anchor="ctr"/>
                </a:tc>
                <a:tc>
                  <a:txBody>
                    <a:bodyPr/>
                    <a:lstStyle/>
                    <a:p>
                      <a:pPr>
                        <a:buNone/>
                      </a:pPr>
                      <a:r>
                        <a:rPr lang="en-US">
                          <a:latin typeface="Courier New" panose="02070309020205020404" pitchFamily="49" charset="0"/>
                        </a:rPr>
                        <a:t>CLAUDE.md</a:t>
                      </a:r>
                      <a:endParaRPr lang="en-US"/>
                    </a:p>
                  </a:txBody>
                  <a:tcPr anchor="ctr"/>
                </a:tc>
                <a:tc>
                  <a:txBody>
                    <a:bodyPr/>
                    <a:lstStyle/>
                    <a:p>
                      <a:pPr>
                        <a:buNone/>
                      </a:pPr>
                      <a:r>
                        <a:rPr lang="en-US"/>
                        <a:t>Whole project, persistent</a:t>
                      </a:r>
                    </a:p>
                  </a:txBody>
                  <a:tcPr anchor="ctr"/>
                </a:tc>
                <a:tc>
                  <a:txBody>
                    <a:bodyPr/>
                    <a:lstStyle/>
                    <a:p>
                      <a:pPr>
                        <a:buNone/>
                      </a:pPr>
                      <a:r>
                        <a:rPr lang="en-US"/>
                        <a:t>Auto-read every session</a:t>
                      </a:r>
                    </a:p>
                  </a:txBody>
                  <a:tcPr anchor="ctr"/>
                </a:tc>
                <a:extLst>
                  <a:ext uri="{0D108BD9-81ED-4DB2-BD59-A6C34878D82A}">
                    <a16:rowId xmlns:a16="http://schemas.microsoft.com/office/drawing/2014/main" val="3816832756"/>
                  </a:ext>
                </a:extLst>
              </a:tr>
              <a:tr h="737672">
                <a:tc>
                  <a:txBody>
                    <a:bodyPr/>
                    <a:lstStyle/>
                    <a:p>
                      <a:pPr>
                        <a:buNone/>
                      </a:pPr>
                      <a:r>
                        <a:rPr lang="en-US"/>
                        <a:t>Architecture/rationale</a:t>
                      </a:r>
                    </a:p>
                  </a:txBody>
                  <a:tcPr anchor="ctr"/>
                </a:tc>
                <a:tc>
                  <a:txBody>
                    <a:bodyPr/>
                    <a:lstStyle/>
                    <a:p>
                      <a:pPr>
                        <a:buNone/>
                      </a:pPr>
                      <a:r>
                        <a:rPr lang="en-US">
                          <a:latin typeface="Courier New" panose="02070309020205020404" pitchFamily="49" charset="0"/>
                        </a:rPr>
                        <a:t>DESIGN.md</a:t>
                      </a:r>
                      <a:r>
                        <a:rPr lang="en-US"/>
                        <a:t>, </a:t>
                      </a:r>
                      <a:r>
                        <a:rPr lang="en-US">
                          <a:latin typeface="Courier New" panose="02070309020205020404" pitchFamily="49" charset="0"/>
                        </a:rPr>
                        <a:t>README.md</a:t>
                      </a:r>
                      <a:endParaRPr lang="en-US"/>
                    </a:p>
                  </a:txBody>
                  <a:tcPr anchor="ctr"/>
                </a:tc>
                <a:tc>
                  <a:txBody>
                    <a:bodyPr/>
                    <a:lstStyle/>
                    <a:p>
                      <a:pPr>
                        <a:buNone/>
                      </a:pPr>
                      <a:r>
                        <a:rPr lang="en-US"/>
                        <a:t>Whole project, reference</a:t>
                      </a:r>
                    </a:p>
                  </a:txBody>
                  <a:tcPr anchor="ctr"/>
                </a:tc>
                <a:tc>
                  <a:txBody>
                    <a:bodyPr/>
                    <a:lstStyle/>
                    <a:p>
                      <a:pPr>
                        <a:buNone/>
                      </a:pPr>
                      <a:r>
                        <a:rPr lang="en-US"/>
                        <a:t>Indexed and retrieved by context</a:t>
                      </a:r>
                    </a:p>
                  </a:txBody>
                  <a:tcPr anchor="ctr"/>
                </a:tc>
                <a:extLst>
                  <a:ext uri="{0D108BD9-81ED-4DB2-BD59-A6C34878D82A}">
                    <a16:rowId xmlns:a16="http://schemas.microsoft.com/office/drawing/2014/main" val="811686218"/>
                  </a:ext>
                </a:extLst>
              </a:tr>
              <a:tr h="737672">
                <a:tc>
                  <a:txBody>
                    <a:bodyPr/>
                    <a:lstStyle/>
                    <a:p>
                      <a:pPr>
                        <a:buNone/>
                      </a:pPr>
                      <a:r>
                        <a:rPr lang="en-US"/>
                        <a:t>Task prompts</a:t>
                      </a:r>
                    </a:p>
                  </a:txBody>
                  <a:tcPr anchor="ctr"/>
                </a:tc>
                <a:tc>
                  <a:txBody>
                    <a:bodyPr/>
                    <a:lstStyle/>
                    <a:p>
                      <a:pPr>
                        <a:buNone/>
                      </a:pPr>
                      <a:r>
                        <a:rPr lang="en-US">
                          <a:latin typeface="Courier New" panose="02070309020205020404" pitchFamily="49" charset="0"/>
                        </a:rPr>
                        <a:t>.claude/commands/*.md</a:t>
                      </a:r>
                      <a:endParaRPr lang="en-US"/>
                    </a:p>
                  </a:txBody>
                  <a:tcPr anchor="ctr"/>
                </a:tc>
                <a:tc>
                  <a:txBody>
                    <a:bodyPr/>
                    <a:lstStyle/>
                    <a:p>
                      <a:pPr>
                        <a:buNone/>
                      </a:pPr>
                      <a:r>
                        <a:rPr lang="en-US"/>
                        <a:t>Per-task, reusable</a:t>
                      </a:r>
                    </a:p>
                  </a:txBody>
                  <a:tcPr anchor="ctr"/>
                </a:tc>
                <a:tc>
                  <a:txBody>
                    <a:bodyPr/>
                    <a:lstStyle/>
                    <a:p>
                      <a:pPr>
                        <a:buNone/>
                      </a:pPr>
                      <a:r>
                        <a:rPr lang="en-US"/>
                        <a:t>Invoked explicitly via slash command</a:t>
                      </a:r>
                    </a:p>
                  </a:txBody>
                  <a:tcPr anchor="ctr"/>
                </a:tc>
                <a:extLst>
                  <a:ext uri="{0D108BD9-81ED-4DB2-BD59-A6C34878D82A}">
                    <a16:rowId xmlns:a16="http://schemas.microsoft.com/office/drawing/2014/main" val="3469272386"/>
                  </a:ext>
                </a:extLst>
              </a:tr>
              <a:tr h="427381">
                <a:tc>
                  <a:txBody>
                    <a:bodyPr/>
                    <a:lstStyle/>
                    <a:p>
                      <a:pPr>
                        <a:buNone/>
                      </a:pPr>
                      <a:r>
                        <a:rPr lang="en-US"/>
                        <a:t>In-chat prompt</a:t>
                      </a:r>
                    </a:p>
                  </a:txBody>
                  <a:tcPr anchor="ctr"/>
                </a:tc>
                <a:tc>
                  <a:txBody>
                    <a:bodyPr/>
                    <a:lstStyle/>
                    <a:p>
                      <a:pPr>
                        <a:buNone/>
                      </a:pPr>
                      <a:r>
                        <a:rPr lang="en-US"/>
                        <a:t>typed in session</a:t>
                      </a:r>
                    </a:p>
                  </a:txBody>
                  <a:tcPr anchor="ctr"/>
                </a:tc>
                <a:tc>
                  <a:txBody>
                    <a:bodyPr/>
                    <a:lstStyle/>
                    <a:p>
                      <a:pPr>
                        <a:buNone/>
                      </a:pPr>
                      <a:r>
                        <a:rPr lang="en-US"/>
                        <a:t>One-off, ephemeral</a:t>
                      </a:r>
                    </a:p>
                  </a:txBody>
                  <a:tcPr anchor="ctr"/>
                </a:tc>
                <a:tc>
                  <a:txBody>
                    <a:bodyPr/>
                    <a:lstStyle/>
                    <a:p>
                      <a:pPr>
                        <a:buNone/>
                      </a:pPr>
                      <a:r>
                        <a:rPr lang="en-US" dirty="0"/>
                        <a:t>Only the current session</a:t>
                      </a:r>
                    </a:p>
                  </a:txBody>
                  <a:tcPr anchor="ctr"/>
                </a:tc>
                <a:extLst>
                  <a:ext uri="{0D108BD9-81ED-4DB2-BD59-A6C34878D82A}">
                    <a16:rowId xmlns:a16="http://schemas.microsoft.com/office/drawing/2014/main" val="4015598677"/>
                  </a:ext>
                </a:extLst>
              </a:tr>
            </a:tbl>
          </a:graphicData>
        </a:graphic>
      </p:graphicFrame>
      <p:sp>
        <p:nvSpPr>
          <p:cNvPr id="6" name="TextBox 5">
            <a:extLst>
              <a:ext uri="{FF2B5EF4-FFF2-40B4-BE49-F238E27FC236}">
                <a16:creationId xmlns:a16="http://schemas.microsoft.com/office/drawing/2014/main" id="{2BEF23D7-8ECD-D716-48EE-9EA05C690B48}"/>
              </a:ext>
            </a:extLst>
          </p:cNvPr>
          <p:cNvSpPr txBox="1"/>
          <p:nvPr/>
        </p:nvSpPr>
        <p:spPr>
          <a:xfrm>
            <a:off x="8042651" y="5784087"/>
            <a:ext cx="2887045" cy="7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Table generated by Claude.ai</a:t>
            </a:r>
          </a:p>
        </p:txBody>
      </p:sp>
      <p:sp>
        <p:nvSpPr>
          <p:cNvPr id="7" name="Content Placeholder 2">
            <a:extLst>
              <a:ext uri="{FF2B5EF4-FFF2-40B4-BE49-F238E27FC236}">
                <a16:creationId xmlns:a16="http://schemas.microsoft.com/office/drawing/2014/main" id="{0A404488-82A2-36E0-6DF5-B8DF2AB75608}"/>
              </a:ext>
            </a:extLst>
          </p:cNvPr>
          <p:cNvSpPr txBox="1">
            <a:spLocks/>
          </p:cNvSpPr>
          <p:nvPr/>
        </p:nvSpPr>
        <p:spPr>
          <a:xfrm>
            <a:off x="1738313" y="5172076"/>
            <a:ext cx="7887346" cy="1028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can see there is some Claude-specific info here; we'll talk about other agents later</a:t>
            </a:r>
          </a:p>
        </p:txBody>
      </p:sp>
    </p:spTree>
    <p:extLst>
      <p:ext uri="{BB962C8B-B14F-4D97-AF65-F5344CB8AC3E}">
        <p14:creationId xmlns:p14="http://schemas.microsoft.com/office/powerpoint/2010/main" val="270787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C60B-3BAC-FB73-0630-763A01518658}"/>
              </a:ext>
            </a:extLst>
          </p:cNvPr>
          <p:cNvSpPr>
            <a:spLocks noGrp="1"/>
          </p:cNvSpPr>
          <p:nvPr>
            <p:ph type="title"/>
          </p:nvPr>
        </p:nvSpPr>
        <p:spPr/>
        <p:txBody>
          <a:bodyPr/>
          <a:lstStyle/>
          <a:p>
            <a:r>
              <a:rPr lang="en-US" dirty="0"/>
              <a:t>Layer 1: Project Constraint Prompts</a:t>
            </a:r>
          </a:p>
        </p:txBody>
      </p:sp>
      <p:sp>
        <p:nvSpPr>
          <p:cNvPr id="4" name="Slide Number Placeholder 3">
            <a:extLst>
              <a:ext uri="{FF2B5EF4-FFF2-40B4-BE49-F238E27FC236}">
                <a16:creationId xmlns:a16="http://schemas.microsoft.com/office/drawing/2014/main" id="{0923D8B2-FEEF-AC2C-8A06-EE65B119762C}"/>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6" name="TextBox 5">
            <a:extLst>
              <a:ext uri="{FF2B5EF4-FFF2-40B4-BE49-F238E27FC236}">
                <a16:creationId xmlns:a16="http://schemas.microsoft.com/office/drawing/2014/main" id="{0EB86BFA-54B5-B634-A48B-9F81B5DACDA6}"/>
              </a:ext>
            </a:extLst>
          </p:cNvPr>
          <p:cNvSpPr txBox="1"/>
          <p:nvPr/>
        </p:nvSpPr>
        <p:spPr>
          <a:xfrm>
            <a:off x="838200" y="1517328"/>
            <a:ext cx="9871710"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b="1" dirty="0">
                <a:solidFill>
                  <a:srgbClr val="800000"/>
                </a:solidFill>
                <a:effectLst/>
                <a:latin typeface="Consolas" panose="020B0609020204030204" pitchFamily="49" charset="0"/>
              </a:rPr>
              <a:t>## Software Stack </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Frontend: Next.js 14+ App Router, TypeScript strict</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Backend: Convex for real-time data, </a:t>
            </a:r>
            <a:r>
              <a:rPr lang="en-US" b="0" dirty="0" err="1">
                <a:solidFill>
                  <a:srgbClr val="3B3B3B"/>
                </a:solidFill>
                <a:effectLst/>
                <a:latin typeface="Consolas" panose="020B0609020204030204" pitchFamily="49" charset="0"/>
              </a:rPr>
              <a:t>Supabase</a:t>
            </a:r>
            <a:r>
              <a:rPr lang="en-US" b="0" dirty="0">
                <a:solidFill>
                  <a:srgbClr val="3B3B3B"/>
                </a:solidFill>
                <a:effectLst/>
                <a:latin typeface="Consolas" panose="020B0609020204030204" pitchFamily="49" charset="0"/>
              </a:rPr>
              <a:t> for auth + storage</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Auth: Clerk (never roll custom auth, we are not animals)</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Styling: Tailwind only — no CSS modules, no styled-components</a:t>
            </a:r>
          </a:p>
          <a:p>
            <a:pPr>
              <a:buNone/>
            </a:pPr>
            <a:r>
              <a:rPr lang="en-US" b="1" dirty="0">
                <a:solidFill>
                  <a:srgbClr val="800000"/>
                </a:solidFill>
                <a:effectLst/>
                <a:latin typeface="Consolas" panose="020B0609020204030204" pitchFamily="49" charset="0"/>
              </a:rPr>
              <a:t>## Hard Rules</a:t>
            </a:r>
            <a:endParaRPr lang="en-US" b="0" dirty="0">
              <a:solidFill>
                <a:srgbClr val="3B3B3B"/>
              </a:solidFill>
              <a:effectLst/>
              <a:latin typeface="Consolas" panose="020B0609020204030204" pitchFamily="49" charset="0"/>
            </a:endParaRP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Never install a new dependency without asking first</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Never modify the database schema without showing the migration plan</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All API calls go through Convex functions, never direct </a:t>
            </a:r>
            <a:r>
              <a:rPr lang="en-US" b="0" dirty="0" err="1">
                <a:solidFill>
                  <a:srgbClr val="3B3B3B"/>
                </a:solidFill>
                <a:effectLst/>
                <a:latin typeface="Consolas" panose="020B0609020204030204" pitchFamily="49" charset="0"/>
              </a:rPr>
              <a:t>Supabase</a:t>
            </a:r>
            <a:r>
              <a:rPr lang="en-US" b="0" dirty="0">
                <a:solidFill>
                  <a:srgbClr val="3B3B3B"/>
                </a:solidFill>
                <a:effectLst/>
                <a:latin typeface="Consolas" panose="020B0609020204030204" pitchFamily="49" charset="0"/>
              </a:rPr>
              <a:t> </a:t>
            </a:r>
          </a:p>
          <a:p>
            <a:pPr>
              <a:buNone/>
            </a:pPr>
            <a:r>
              <a:rPr lang="en-US" b="0" dirty="0">
                <a:solidFill>
                  <a:srgbClr val="3B3B3B"/>
                </a:solidFill>
                <a:effectLst/>
                <a:latin typeface="Consolas" panose="020B0609020204030204" pitchFamily="49" charset="0"/>
              </a:rPr>
              <a:t>  client calls from components</a:t>
            </a:r>
          </a:p>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Environment variables go in .</a:t>
            </a:r>
            <a:r>
              <a:rPr lang="en-US" b="0" dirty="0" err="1">
                <a:solidFill>
                  <a:srgbClr val="3B3B3B"/>
                </a:solidFill>
                <a:effectLst/>
                <a:latin typeface="Consolas" panose="020B0609020204030204" pitchFamily="49" charset="0"/>
              </a:rPr>
              <a:t>env.local</a:t>
            </a:r>
            <a:r>
              <a:rPr lang="en-US" b="0" dirty="0">
                <a:solidFill>
                  <a:srgbClr val="3B3B3B"/>
                </a:solidFill>
                <a:effectLst/>
                <a:latin typeface="Consolas" panose="020B0609020204030204" pitchFamily="49" charset="0"/>
              </a:rPr>
              <a:t>, never hardcoded</a:t>
            </a:r>
          </a:p>
          <a:p>
            <a:pPr>
              <a:buNone/>
            </a:pPr>
            <a:r>
              <a:rPr lang="en-US" b="0" dirty="0">
                <a:solidFill>
                  <a:srgbClr val="3B3B3B"/>
                </a:solidFill>
                <a:effectLst/>
                <a:latin typeface="Consolas" panose="020B0609020204030204" pitchFamily="49" charset="0"/>
              </a:rPr>
              <a:t>  (I will find you and I will revert you)</a:t>
            </a:r>
          </a:p>
          <a:p>
            <a:pPr>
              <a:buNone/>
            </a:pPr>
            <a:r>
              <a:rPr lang="en-US" b="1" dirty="0">
                <a:solidFill>
                  <a:srgbClr val="800000"/>
                </a:solidFill>
                <a:latin typeface="Consolas" panose="020B0609020204030204" pitchFamily="49" charset="0"/>
              </a:rPr>
              <a:t># FAILURE CONDITIONS:</a:t>
            </a:r>
            <a:endParaRPr lang="en-US" dirty="0">
              <a:solidFill>
                <a:srgbClr val="3B3B3B"/>
              </a:solidFill>
              <a:latin typeface="Consolas" panose="020B0609020204030204" pitchFamily="49" charset="0"/>
            </a:endParaRP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Any component exceeds 150 lines</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Fetches data client-side when it could be server-side</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Uses any UI library besides Tailwind utility classes</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Missing loading and error states</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Missing TypeScript types on any function parameter</a:t>
            </a:r>
          </a:p>
          <a:p>
            <a:pPr>
              <a:buNone/>
            </a:pPr>
            <a:endParaRPr lang="en-US" b="0" dirty="0">
              <a:solidFill>
                <a:srgbClr val="3B3B3B"/>
              </a:solidFill>
              <a:effectLst/>
              <a:latin typeface="Consolas" panose="020B0609020204030204" pitchFamily="49" charset="0"/>
            </a:endParaRPr>
          </a:p>
          <a:p>
            <a:pPr>
              <a:buNone/>
            </a:pPr>
            <a:endParaRPr lang="en-US" b="0" dirty="0">
              <a:solidFill>
                <a:srgbClr val="3B3B3B"/>
              </a:solidFill>
              <a:effectLst/>
              <a:latin typeface="Consolas" panose="020B0609020204030204" pitchFamily="49" charset="0"/>
            </a:endParaRPr>
          </a:p>
        </p:txBody>
      </p:sp>
      <p:sp>
        <p:nvSpPr>
          <p:cNvPr id="7" name="TextBox 6">
            <a:extLst>
              <a:ext uri="{FF2B5EF4-FFF2-40B4-BE49-F238E27FC236}">
                <a16:creationId xmlns:a16="http://schemas.microsoft.com/office/drawing/2014/main" id="{A981F2BF-3493-6B16-EF70-3A95B3F47941}"/>
              </a:ext>
            </a:extLst>
          </p:cNvPr>
          <p:cNvSpPr txBox="1"/>
          <p:nvPr/>
        </p:nvSpPr>
        <p:spPr>
          <a:xfrm>
            <a:off x="9338310" y="1343818"/>
            <a:ext cx="2743200" cy="15659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These are your guardrails</a:t>
            </a:r>
          </a:p>
        </p:txBody>
      </p:sp>
    </p:spTree>
    <p:extLst>
      <p:ext uri="{BB962C8B-B14F-4D97-AF65-F5344CB8AC3E}">
        <p14:creationId xmlns:p14="http://schemas.microsoft.com/office/powerpoint/2010/main" val="41515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FCFA-3856-9015-5839-2DBC897B1340}"/>
              </a:ext>
            </a:extLst>
          </p:cNvPr>
          <p:cNvSpPr>
            <a:spLocks noGrp="1"/>
          </p:cNvSpPr>
          <p:nvPr>
            <p:ph type="title"/>
          </p:nvPr>
        </p:nvSpPr>
        <p:spPr/>
        <p:txBody>
          <a:bodyPr/>
          <a:lstStyle/>
          <a:p>
            <a:r>
              <a:rPr lang="en-US" dirty="0"/>
              <a:t>Layer 2: Architecture/Rationale Prompts</a:t>
            </a:r>
          </a:p>
        </p:txBody>
      </p:sp>
      <p:sp>
        <p:nvSpPr>
          <p:cNvPr id="7" name="Content Placeholder 6">
            <a:extLst>
              <a:ext uri="{FF2B5EF4-FFF2-40B4-BE49-F238E27FC236}">
                <a16:creationId xmlns:a16="http://schemas.microsoft.com/office/drawing/2014/main" id="{EE0E8BDC-C27C-C073-F230-43831DFE3402}"/>
              </a:ext>
            </a:extLst>
          </p:cNvPr>
          <p:cNvSpPr>
            <a:spLocks noGrp="1"/>
          </p:cNvSpPr>
          <p:nvPr>
            <p:ph idx="1"/>
          </p:nvPr>
        </p:nvSpPr>
        <p:spPr>
          <a:xfrm>
            <a:off x="8714730" y="2168484"/>
            <a:ext cx="2824807" cy="1681600"/>
          </a:xfrm>
        </p:spPr>
        <p:txBody>
          <a:bodyPr>
            <a:normAutofit fontScale="85000" lnSpcReduction="10000"/>
          </a:bodyPr>
          <a:lstStyle/>
          <a:p>
            <a:r>
              <a:rPr lang="en-US" dirty="0"/>
              <a:t>Autogenerated README.md files can be a good basis for this portion of the prompt</a:t>
            </a:r>
          </a:p>
        </p:txBody>
      </p:sp>
      <p:sp>
        <p:nvSpPr>
          <p:cNvPr id="4" name="Slide Number Placeholder 3">
            <a:extLst>
              <a:ext uri="{FF2B5EF4-FFF2-40B4-BE49-F238E27FC236}">
                <a16:creationId xmlns:a16="http://schemas.microsoft.com/office/drawing/2014/main" id="{B8D7DC41-22E8-8FF6-E44E-966A518F673C}"/>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6" name="TextBox 5">
            <a:extLst>
              <a:ext uri="{FF2B5EF4-FFF2-40B4-BE49-F238E27FC236}">
                <a16:creationId xmlns:a16="http://schemas.microsoft.com/office/drawing/2014/main" id="{499D5DEE-D91C-5194-427D-389129054B52}"/>
              </a:ext>
            </a:extLst>
          </p:cNvPr>
          <p:cNvSpPr txBox="1"/>
          <p:nvPr/>
        </p:nvSpPr>
        <p:spPr>
          <a:xfrm>
            <a:off x="838200" y="1637586"/>
            <a:ext cx="8162603"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 Repository Structure</a:t>
            </a:r>
            <a:endPar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src</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source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additionService.ts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business logic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additionController.ts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handling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test.ts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tests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scratchpad.ts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experimental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express.ts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express app setup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0451A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src</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server.ts</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to start the application</a:t>
            </a:r>
          </a:p>
          <a:p>
            <a:pPr>
              <a:buNone/>
            </a:pP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800000"/>
                </a:solidFill>
                <a:effectLst/>
                <a:uLnTx/>
                <a:uFillTx/>
                <a:latin typeface="Consolas" panose="020B0609020204030204" pitchFamily="49" charset="0"/>
                <a:ea typeface="+mn-ea"/>
                <a:cs typeface="+mn-cs"/>
              </a:rPr>
              <a:t>package.json</a:t>
            </a:r>
            <a:r>
              <a:rPr kumimoji="0" lang="en-US" sz="1800" b="0" i="0" u="none" strike="noStrike" kern="1200" cap="none" spc="0" normalizeH="0" baseline="0" noProof="0" dirty="0">
                <a:ln>
                  <a:noFill/>
                </a:ln>
                <a:solidFill>
                  <a:srgbClr val="800000"/>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rPr>
              <a:t> for dependencies and scripts</a:t>
            </a:r>
            <a:r>
              <a:rPr lang="en-US" b="1" dirty="0">
                <a:solidFill>
                  <a:srgbClr val="800000"/>
                </a:solidFill>
                <a:latin typeface="Consolas" panose="020B0609020204030204" pitchFamily="49" charset="0"/>
              </a:rPr>
              <a:t> </a:t>
            </a:r>
          </a:p>
          <a:p>
            <a:pPr>
              <a:buNone/>
            </a:pPr>
            <a:endParaRPr lang="en-US" b="1" dirty="0">
              <a:solidFill>
                <a:srgbClr val="800000"/>
              </a:solidFill>
              <a:latin typeface="Consolas" panose="020B0609020204030204" pitchFamily="49" charset="0"/>
            </a:endParaRPr>
          </a:p>
          <a:p>
            <a:pPr>
              <a:buNone/>
            </a:pPr>
            <a:r>
              <a:rPr lang="en-US" b="1" dirty="0">
                <a:solidFill>
                  <a:srgbClr val="800000"/>
                </a:solidFill>
                <a:latin typeface="Consolas" panose="020B0609020204030204" pitchFamily="49" charset="0"/>
              </a:rPr>
              <a:t>## Patterns</a:t>
            </a:r>
            <a:endParaRPr lang="en-US" dirty="0">
              <a:solidFill>
                <a:srgbClr val="3B3B3B"/>
              </a:solidFill>
              <a:latin typeface="Consolas" panose="020B0609020204030204" pitchFamily="49" charset="0"/>
            </a:endParaRP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Use server components by default, client components only when </a:t>
            </a:r>
          </a:p>
          <a:p>
            <a:pPr>
              <a:buNone/>
            </a:pPr>
            <a:r>
              <a:rPr lang="en-US" dirty="0">
                <a:solidFill>
                  <a:srgbClr val="3B3B3B"/>
                </a:solidFill>
                <a:latin typeface="Consolas" panose="020B0609020204030204" pitchFamily="49" charset="0"/>
              </a:rPr>
              <a:t>  interactivity is required</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Error boundaries on every route segment</a:t>
            </a:r>
          </a:p>
          <a:p>
            <a:pPr>
              <a:buNone/>
            </a:pPr>
            <a:r>
              <a:rPr lang="en-US" dirty="0">
                <a:solidFill>
                  <a:srgbClr val="0451A5"/>
                </a:solidFill>
                <a:latin typeface="Consolas" panose="020B0609020204030204" pitchFamily="49" charset="0"/>
              </a:rPr>
              <a:t>-</a:t>
            </a:r>
            <a:r>
              <a:rPr lang="en-US" dirty="0">
                <a:solidFill>
                  <a:srgbClr val="3B3B3B"/>
                </a:solidFill>
                <a:latin typeface="Consolas" panose="020B0609020204030204" pitchFamily="49" charset="0"/>
              </a:rPr>
              <a:t> Zod validation on every user input</a:t>
            </a:r>
            <a:endParaRPr kumimoji="0" lang="en-US" sz="1800" b="0" i="0" u="none" strike="noStrike" kern="1200" cap="none" spc="0" normalizeH="0" baseline="0" noProof="0" dirty="0">
              <a:ln>
                <a:noFill/>
              </a:ln>
              <a:solidFill>
                <a:srgbClr val="3B3B3B"/>
              </a:solidFill>
              <a:effectLst/>
              <a:uLnTx/>
              <a:uFillTx/>
              <a:latin typeface="Consolas" panose="020B0609020204030204" pitchFamily="49"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p:txBody>
      </p:sp>
    </p:spTree>
    <p:extLst>
      <p:ext uri="{BB962C8B-B14F-4D97-AF65-F5344CB8AC3E}">
        <p14:creationId xmlns:p14="http://schemas.microsoft.com/office/powerpoint/2010/main" val="54658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104E-0B68-6ED6-94E7-6FA346D3F069}"/>
              </a:ext>
            </a:extLst>
          </p:cNvPr>
          <p:cNvSpPr>
            <a:spLocks noGrp="1"/>
          </p:cNvSpPr>
          <p:nvPr>
            <p:ph type="title"/>
          </p:nvPr>
        </p:nvSpPr>
        <p:spPr/>
        <p:txBody>
          <a:bodyPr/>
          <a:lstStyle/>
          <a:p>
            <a:r>
              <a:rPr lang="en-US" dirty="0"/>
              <a:t>Layer 3: Task Prompts</a:t>
            </a:r>
          </a:p>
        </p:txBody>
      </p:sp>
      <p:sp>
        <p:nvSpPr>
          <p:cNvPr id="3" name="Content Placeholder 2">
            <a:extLst>
              <a:ext uri="{FF2B5EF4-FFF2-40B4-BE49-F238E27FC236}">
                <a16:creationId xmlns:a16="http://schemas.microsoft.com/office/drawing/2014/main" id="{4B8735E2-6E0F-6F18-C4A8-5E7298BEAB23}"/>
              </a:ext>
            </a:extLst>
          </p:cNvPr>
          <p:cNvSpPr>
            <a:spLocks noGrp="1"/>
          </p:cNvSpPr>
          <p:nvPr>
            <p:ph idx="1"/>
          </p:nvPr>
        </p:nvSpPr>
        <p:spPr>
          <a:xfrm>
            <a:off x="838199" y="1500160"/>
            <a:ext cx="9464749" cy="4351338"/>
          </a:xfrm>
        </p:spPr>
        <p:txBody>
          <a:bodyPr/>
          <a:lstStyle/>
          <a:p>
            <a:r>
              <a:rPr lang="en-US" dirty="0"/>
              <a:t>Carefully craft these in advance</a:t>
            </a:r>
          </a:p>
          <a:p>
            <a:r>
              <a:rPr lang="en-US" dirty="0"/>
              <a:t>Put each of them in a file so they can be reused, </a:t>
            </a:r>
            <a:r>
              <a:rPr lang="en-US" dirty="0" err="1"/>
              <a:t>eg</a:t>
            </a:r>
            <a:endParaRPr lang="en-US" dirty="0"/>
          </a:p>
          <a:p>
            <a:pPr marL="0" indent="0">
              <a:buNone/>
            </a:pPr>
            <a:r>
              <a:rPr lang="en-US" dirty="0"/>
              <a:t>   </a:t>
            </a:r>
            <a:r>
              <a:rPr lang="en-US" dirty="0">
                <a:latin typeface="Courier New" panose="02070309020205020404" pitchFamily="49" charset="0"/>
              </a:rPr>
              <a:t>.</a:t>
            </a:r>
            <a:r>
              <a:rPr lang="en-US" dirty="0" err="1">
                <a:latin typeface="Courier New" panose="02070309020205020404" pitchFamily="49" charset="0"/>
              </a:rPr>
              <a:t>claude</a:t>
            </a:r>
            <a:r>
              <a:rPr lang="en-US" dirty="0">
                <a:latin typeface="Courier New" panose="02070309020205020404" pitchFamily="49" charset="0"/>
              </a:rPr>
              <a:t>/commands/add-subscription.md</a:t>
            </a:r>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82CE887-728D-EF09-C772-4A58E528AE9C}"/>
              </a:ext>
            </a:extLst>
          </p:cNvPr>
          <p:cNvSpPr>
            <a:spLocks noGrp="1"/>
          </p:cNvSpPr>
          <p:nvPr>
            <p:ph type="sldNum" sz="quarter" idx="12"/>
          </p:nvPr>
        </p:nvSpPr>
        <p:spPr/>
        <p:txBody>
          <a:bodyPr/>
          <a:lstStyle/>
          <a:p>
            <a:fld id="{20F37917-FD3A-4669-9018-DA04BCDD3D75}" type="slidenum">
              <a:rPr lang="en-US" smtClean="0"/>
              <a:t>35</a:t>
            </a:fld>
            <a:endParaRPr lang="en-US"/>
          </a:p>
        </p:txBody>
      </p:sp>
    </p:spTree>
    <p:extLst>
      <p:ext uri="{BB962C8B-B14F-4D97-AF65-F5344CB8AC3E}">
        <p14:creationId xmlns:p14="http://schemas.microsoft.com/office/powerpoint/2010/main" val="106609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4322-1B41-ACC9-73CC-381A4724CF28}"/>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For Task Prompts, use the Contract-Prompt pattern</a:t>
            </a:r>
          </a:p>
        </p:txBody>
      </p:sp>
      <p:sp>
        <p:nvSpPr>
          <p:cNvPr id="3" name="Content Placeholder 2">
            <a:extLst>
              <a:ext uri="{FF2B5EF4-FFF2-40B4-BE49-F238E27FC236}">
                <a16:creationId xmlns:a16="http://schemas.microsoft.com/office/drawing/2014/main" id="{F49652A4-606E-564C-241B-92DBF14C0021}"/>
              </a:ext>
            </a:extLst>
          </p:cNvPr>
          <p:cNvSpPr>
            <a:spLocks noGrp="1"/>
          </p:cNvSpPr>
          <p:nvPr>
            <p:ph idx="1"/>
          </p:nvPr>
        </p:nvSpPr>
        <p:spPr/>
        <p:txBody>
          <a:bodyPr>
            <a:normAutofit/>
          </a:bodyPr>
          <a:lstStyle/>
          <a:p>
            <a:r>
              <a:rPr lang="en-US" dirty="0"/>
              <a:t>Write prompts like like legal contracts, with four enforceable sections:</a:t>
            </a:r>
          </a:p>
          <a:p>
            <a:r>
              <a:rPr lang="en-US" b="1" dirty="0"/>
              <a:t>Goal</a:t>
            </a:r>
            <a:r>
              <a:rPr lang="en-US" dirty="0"/>
              <a:t> — the exact success metric. </a:t>
            </a:r>
          </a:p>
          <a:p>
            <a:r>
              <a:rPr lang="en-US" b="1" dirty="0"/>
              <a:t>Output Format</a:t>
            </a:r>
            <a:r>
              <a:rPr lang="en-US" dirty="0"/>
              <a:t> — the specific structure you expect. </a:t>
            </a:r>
          </a:p>
          <a:p>
            <a:r>
              <a:rPr lang="en-US" b="1" dirty="0"/>
              <a:t>Constraints</a:t>
            </a:r>
            <a:r>
              <a:rPr lang="en-US" dirty="0"/>
              <a:t> — hard boundaries that can’t be crossed.  </a:t>
            </a:r>
          </a:p>
          <a:p>
            <a:r>
              <a:rPr lang="en-US" b="1" dirty="0"/>
              <a:t>Failure Conditions</a:t>
            </a:r>
            <a:r>
              <a:rPr lang="en-US" dirty="0"/>
              <a:t> — what makes the output unacceptable.</a:t>
            </a:r>
          </a:p>
          <a:p>
            <a:endParaRPr lang="en-US" dirty="0"/>
          </a:p>
        </p:txBody>
      </p:sp>
      <p:sp>
        <p:nvSpPr>
          <p:cNvPr id="4" name="Slide Number Placeholder 3">
            <a:extLst>
              <a:ext uri="{FF2B5EF4-FFF2-40B4-BE49-F238E27FC236}">
                <a16:creationId xmlns:a16="http://schemas.microsoft.com/office/drawing/2014/main" id="{C44E6C21-BCAF-87D7-E607-64A5A92BF90A}"/>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5" name="TextBox 4">
            <a:extLst>
              <a:ext uri="{FF2B5EF4-FFF2-40B4-BE49-F238E27FC236}">
                <a16:creationId xmlns:a16="http://schemas.microsoft.com/office/drawing/2014/main" id="{323087B9-73BC-7BFC-EB03-00F3266D821E}"/>
              </a:ext>
            </a:extLst>
          </p:cNvPr>
          <p:cNvSpPr txBox="1"/>
          <p:nvPr/>
        </p:nvSpPr>
        <p:spPr>
          <a:xfrm>
            <a:off x="1395413" y="5757110"/>
            <a:ext cx="7887345" cy="69302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None/>
            </a:pPr>
            <a:r>
              <a:rPr lang="en-US" dirty="0">
                <a:solidFill>
                  <a:schemeClr val="tx1"/>
                </a:solidFill>
              </a:rPr>
              <a:t>Phil Rentier, "</a:t>
            </a:r>
            <a:r>
              <a:rPr lang="en-US" i="0" dirty="0">
                <a:solidFill>
                  <a:srgbClr val="242424"/>
                </a:solidFill>
                <a:effectLst/>
                <a:latin typeface="sohne"/>
              </a:rPr>
              <a:t>I Stopped Vibe Coding and Started “Prompt Contracts” — Claude Code Went From Gambling to Shipping" in </a:t>
            </a:r>
            <a:r>
              <a:rPr lang="en-US" i="0" dirty="0">
                <a:solidFill>
                  <a:srgbClr val="242424"/>
                </a:solidFill>
                <a:effectLst/>
                <a:latin typeface="sohne"/>
                <a:hlinkClick r:id="rId3"/>
              </a:rPr>
              <a:t>Medium.com</a:t>
            </a:r>
            <a:r>
              <a:rPr lang="en-US" i="0" dirty="0">
                <a:solidFill>
                  <a:srgbClr val="242424"/>
                </a:solidFill>
                <a:effectLst/>
                <a:latin typeface="sohne"/>
              </a:rPr>
              <a:t>, Feb. 11, 2026</a:t>
            </a:r>
            <a:r>
              <a:rPr lang="en-US" dirty="0">
                <a:solidFill>
                  <a:schemeClr val="tx1"/>
                </a:solidFill>
              </a:rPr>
              <a:t> </a:t>
            </a:r>
          </a:p>
        </p:txBody>
      </p:sp>
      <p:sp>
        <p:nvSpPr>
          <p:cNvPr id="6" name="TextBox 5">
            <a:extLst>
              <a:ext uri="{FF2B5EF4-FFF2-40B4-BE49-F238E27FC236}">
                <a16:creationId xmlns:a16="http://schemas.microsoft.com/office/drawing/2014/main" id="{6D45766F-E9BC-22CB-F36F-ADE39D673BAE}"/>
              </a:ext>
            </a:extLst>
          </p:cNvPr>
          <p:cNvSpPr txBox="1"/>
          <p:nvPr/>
        </p:nvSpPr>
        <p:spPr>
          <a:xfrm>
            <a:off x="8808889" y="3737098"/>
            <a:ext cx="2576513" cy="151516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Include these if the weren't covered in Layers 1 and 2</a:t>
            </a:r>
          </a:p>
        </p:txBody>
      </p:sp>
      <p:cxnSp>
        <p:nvCxnSpPr>
          <p:cNvPr id="9" name="Straight Arrow Connector 8">
            <a:extLst>
              <a:ext uri="{FF2B5EF4-FFF2-40B4-BE49-F238E27FC236}">
                <a16:creationId xmlns:a16="http://schemas.microsoft.com/office/drawing/2014/main" id="{2A849630-DF8C-7D0E-19A1-F8FA9A457CE8}"/>
              </a:ext>
            </a:extLst>
          </p:cNvPr>
          <p:cNvCxnSpPr>
            <a:stCxn id="6" idx="1"/>
          </p:cNvCxnSpPr>
          <p:nvPr/>
        </p:nvCxnSpPr>
        <p:spPr>
          <a:xfrm flipH="1" flipV="1">
            <a:off x="7843838" y="4157663"/>
            <a:ext cx="965051" cy="33701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2220C2-AA7F-ABEF-5E21-F6C0FF45E9A5}"/>
              </a:ext>
            </a:extLst>
          </p:cNvPr>
          <p:cNvCxnSpPr>
            <a:cxnSpLocks/>
            <a:stCxn id="6" idx="1"/>
          </p:cNvCxnSpPr>
          <p:nvPr/>
        </p:nvCxnSpPr>
        <p:spPr>
          <a:xfrm flipH="1">
            <a:off x="7843838" y="4494678"/>
            <a:ext cx="965051" cy="33683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21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163010-8BFA-A77B-B128-8279C666DA9C}"/>
              </a:ext>
            </a:extLst>
          </p:cNvPr>
          <p:cNvSpPr>
            <a:spLocks noGrp="1"/>
          </p:cNvSpPr>
          <p:nvPr>
            <p:ph type="title"/>
          </p:nvPr>
        </p:nvSpPr>
        <p:spPr/>
        <p:txBody>
          <a:bodyPr/>
          <a:lstStyle/>
          <a:p>
            <a:r>
              <a:rPr lang="en-US" dirty="0"/>
              <a:t>Task Prompt Section 1: Goal</a:t>
            </a:r>
          </a:p>
        </p:txBody>
      </p:sp>
      <p:sp>
        <p:nvSpPr>
          <p:cNvPr id="4" name="Slide Number Placeholder 3">
            <a:extLst>
              <a:ext uri="{FF2B5EF4-FFF2-40B4-BE49-F238E27FC236}">
                <a16:creationId xmlns:a16="http://schemas.microsoft.com/office/drawing/2014/main" id="{436B2A81-7BBE-A17E-BB33-7B9B402B0FCD}"/>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7" name="TextBox 6">
            <a:extLst>
              <a:ext uri="{FF2B5EF4-FFF2-40B4-BE49-F238E27FC236}">
                <a16:creationId xmlns:a16="http://schemas.microsoft.com/office/drawing/2014/main" id="{B864B5A0-0F4F-920B-DCBE-9A669C8C92C9}"/>
              </a:ext>
            </a:extLst>
          </p:cNvPr>
          <p:cNvSpPr txBox="1"/>
          <p:nvPr/>
        </p:nvSpPr>
        <p:spPr>
          <a:xfrm>
            <a:off x="1018223" y="1664978"/>
            <a:ext cx="9131617" cy="34778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sz="2000" b="1" dirty="0">
                <a:solidFill>
                  <a:srgbClr val="800000"/>
                </a:solidFill>
                <a:effectLst/>
                <a:latin typeface="Consolas" panose="020B0609020204030204" pitchFamily="49" charset="0"/>
              </a:rPr>
              <a:t># Goal (Before: vibe) Add a subscription system to the app</a:t>
            </a:r>
            <a:endParaRPr lang="en-US" sz="2000" b="0" dirty="0">
              <a:solidFill>
                <a:srgbClr val="3B3B3B"/>
              </a:solidFill>
              <a:effectLst/>
              <a:latin typeface="Consolas" panose="020B0609020204030204" pitchFamily="49" charset="0"/>
            </a:endParaRPr>
          </a:p>
          <a:p>
            <a:pPr>
              <a:buNone/>
            </a:pPr>
            <a:r>
              <a:rPr lang="en-US" sz="2000" dirty="0">
                <a:solidFill>
                  <a:srgbClr val="3B3B3B"/>
                </a:solidFill>
                <a:latin typeface="Consolas" panose="020B0609020204030204" pitchFamily="49" charset="0"/>
              </a:rPr>
              <a:t>- Add a subscription system to the app</a:t>
            </a: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buNone/>
            </a:pPr>
            <a:r>
              <a:rPr lang="en-US" sz="2000" b="1" dirty="0">
                <a:solidFill>
                  <a:srgbClr val="800000"/>
                </a:solidFill>
                <a:effectLst/>
                <a:latin typeface="Consolas" panose="020B0609020204030204" pitchFamily="49" charset="0"/>
              </a:rPr>
              <a:t># Goal (After) Implement Stripe subscription management </a:t>
            </a:r>
            <a:endParaRPr lang="en-US" sz="2000" b="0" dirty="0">
              <a:solidFill>
                <a:srgbClr val="3B3B3B"/>
              </a:solidFill>
              <a:effectLst/>
              <a:latin typeface="Consolas" panose="020B0609020204030204" pitchFamily="49" charset="0"/>
            </a:endParaRPr>
          </a:p>
          <a:p>
            <a:pPr>
              <a:buNone/>
            </a:pPr>
            <a:r>
              <a:rPr lang="en-US" sz="2000" b="1" dirty="0">
                <a:solidFill>
                  <a:srgbClr val="800000"/>
                </a:solidFill>
                <a:effectLst/>
                <a:latin typeface="Consolas" panose="020B0609020204030204" pitchFamily="49" charset="0"/>
              </a:rPr>
              <a:t>## Success</a:t>
            </a:r>
            <a:endParaRPr lang="en-US" sz="2000" b="0" dirty="0">
              <a:solidFill>
                <a:srgbClr val="3B3B3B"/>
              </a:solidFill>
              <a:effectLst/>
              <a:latin typeface="Consolas" panose="020B0609020204030204" pitchFamily="49" charset="0"/>
            </a:endParaRP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 user can subscribe to one of 3 tiers (free/pro/team)</a:t>
            </a: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 user can upgrade/downgrade instantly</a:t>
            </a: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 user can see billing status on /settings/billings </a:t>
            </a: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 free user can subscribe to Pro, </a:t>
            </a: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see the charge on Stripe dashboard</a:t>
            </a:r>
          </a:p>
          <a:p>
            <a:pPr>
              <a:buNone/>
            </a:pPr>
            <a:r>
              <a:rPr lang="en-US" sz="2000" b="0" dirty="0">
                <a:solidFill>
                  <a:srgbClr val="0451A5"/>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access gated features within 5 seconds.</a:t>
            </a:r>
            <a:endParaRPr lang="en-US" sz="2000" b="0" dirty="0">
              <a:solidFill>
                <a:srgbClr val="3B3B3B"/>
              </a:solidFill>
              <a:effectLst/>
              <a:latin typeface="Consolas" panose="020B0609020204030204" pitchFamily="49" charset="0"/>
            </a:endParaRPr>
          </a:p>
        </p:txBody>
      </p:sp>
      <p:sp>
        <p:nvSpPr>
          <p:cNvPr id="8" name="TextBox 7">
            <a:extLst>
              <a:ext uri="{FF2B5EF4-FFF2-40B4-BE49-F238E27FC236}">
                <a16:creationId xmlns:a16="http://schemas.microsoft.com/office/drawing/2014/main" id="{B8441EE6-316B-516E-5951-F935E6AEA7BA}"/>
              </a:ext>
            </a:extLst>
          </p:cNvPr>
          <p:cNvSpPr txBox="1"/>
          <p:nvPr/>
        </p:nvSpPr>
        <p:spPr>
          <a:xfrm>
            <a:off x="9383077" y="2311057"/>
            <a:ext cx="2743200" cy="29676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The difference is testability -- each of these can be independently tested.</a:t>
            </a:r>
          </a:p>
        </p:txBody>
      </p:sp>
    </p:spTree>
    <p:extLst>
      <p:ext uri="{BB962C8B-B14F-4D97-AF65-F5344CB8AC3E}">
        <p14:creationId xmlns:p14="http://schemas.microsoft.com/office/powerpoint/2010/main" val="41089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4F7C-D35F-D719-70B9-9CE379686CA6}"/>
              </a:ext>
            </a:extLst>
          </p:cNvPr>
          <p:cNvSpPr>
            <a:spLocks noGrp="1"/>
          </p:cNvSpPr>
          <p:nvPr>
            <p:ph type="title"/>
          </p:nvPr>
        </p:nvSpPr>
        <p:spPr/>
        <p:txBody>
          <a:bodyPr/>
          <a:lstStyle/>
          <a:p>
            <a:r>
              <a:rPr lang="en-US" dirty="0"/>
              <a:t>Task Prompt Section 2: Format</a:t>
            </a:r>
          </a:p>
        </p:txBody>
      </p:sp>
      <p:sp>
        <p:nvSpPr>
          <p:cNvPr id="3" name="Content Placeholder 2">
            <a:extLst>
              <a:ext uri="{FF2B5EF4-FFF2-40B4-BE49-F238E27FC236}">
                <a16:creationId xmlns:a16="http://schemas.microsoft.com/office/drawing/2014/main" id="{D93E6876-B5C9-0639-5865-380FAA0BF51C}"/>
              </a:ext>
            </a:extLst>
          </p:cNvPr>
          <p:cNvSpPr>
            <a:spLocks noGrp="1"/>
          </p:cNvSpPr>
          <p:nvPr>
            <p:ph idx="1"/>
          </p:nvPr>
        </p:nvSpPr>
        <p:spPr/>
        <p:txBody>
          <a:bodyPr/>
          <a:lstStyle/>
          <a:p>
            <a:r>
              <a:rPr lang="en-US" dirty="0"/>
              <a:t>Tell it what to hand you</a:t>
            </a:r>
          </a:p>
          <a:p>
            <a:r>
              <a:rPr lang="en-US" dirty="0"/>
              <a:t>Before:</a:t>
            </a:r>
          </a:p>
          <a:p>
            <a:r>
              <a:rPr lang="en-US" dirty="0"/>
              <a:t>After:</a:t>
            </a:r>
          </a:p>
        </p:txBody>
      </p:sp>
      <p:sp>
        <p:nvSpPr>
          <p:cNvPr id="4" name="Slide Number Placeholder 3">
            <a:extLst>
              <a:ext uri="{FF2B5EF4-FFF2-40B4-BE49-F238E27FC236}">
                <a16:creationId xmlns:a16="http://schemas.microsoft.com/office/drawing/2014/main" id="{983F4F07-1344-43F1-B71F-669C8CF02D2E}"/>
              </a:ext>
            </a:extLst>
          </p:cNvPr>
          <p:cNvSpPr>
            <a:spLocks noGrp="1"/>
          </p:cNvSpPr>
          <p:nvPr>
            <p:ph type="sldNum" sz="quarter" idx="12"/>
          </p:nvPr>
        </p:nvSpPr>
        <p:spPr/>
        <p:txBody>
          <a:bodyPr/>
          <a:lstStyle/>
          <a:p>
            <a:fld id="{20F37917-FD3A-4669-9018-DA04BCDD3D75}" type="slidenum">
              <a:rPr lang="en-US" smtClean="0"/>
              <a:t>38</a:t>
            </a:fld>
            <a:endParaRPr lang="en-US"/>
          </a:p>
        </p:txBody>
      </p:sp>
      <p:sp>
        <p:nvSpPr>
          <p:cNvPr id="6" name="TextBox 5">
            <a:extLst>
              <a:ext uri="{FF2B5EF4-FFF2-40B4-BE49-F238E27FC236}">
                <a16:creationId xmlns:a16="http://schemas.microsoft.com/office/drawing/2014/main" id="{75FA9A8B-5F7D-EEF8-4E0E-48055C1E1147}"/>
              </a:ext>
            </a:extLst>
          </p:cNvPr>
          <p:cNvSpPr txBox="1"/>
          <p:nvPr/>
        </p:nvSpPr>
        <p:spPr>
          <a:xfrm>
            <a:off x="2350464" y="2152450"/>
            <a:ext cx="6097904" cy="2863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ts val="1425"/>
              </a:lnSpc>
              <a:buNone/>
            </a:pPr>
            <a:r>
              <a:rPr lang="en-US" b="0" dirty="0">
                <a:solidFill>
                  <a:srgbClr val="3B3B3B"/>
                </a:solidFill>
                <a:effectLst/>
                <a:latin typeface="Consolas" panose="020B0609020204030204" pitchFamily="49" charset="0"/>
              </a:rPr>
              <a:t>Create an API endpoint for user onboarding</a:t>
            </a:r>
          </a:p>
        </p:txBody>
      </p:sp>
      <p:sp>
        <p:nvSpPr>
          <p:cNvPr id="8" name="TextBox 7">
            <a:extLst>
              <a:ext uri="{FF2B5EF4-FFF2-40B4-BE49-F238E27FC236}">
                <a16:creationId xmlns:a16="http://schemas.microsoft.com/office/drawing/2014/main" id="{D09235B8-F083-A3C3-672E-36FDB5AF0B05}"/>
              </a:ext>
            </a:extLst>
          </p:cNvPr>
          <p:cNvSpPr txBox="1"/>
          <p:nvPr/>
        </p:nvSpPr>
        <p:spPr>
          <a:xfrm>
            <a:off x="1574652" y="3091100"/>
            <a:ext cx="8972846" cy="175432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b="1" dirty="0">
                <a:solidFill>
                  <a:srgbClr val="800000"/>
                </a:solidFill>
                <a:effectLst/>
                <a:latin typeface="Consolas" panose="020B0609020204030204" pitchFamily="49" charset="0"/>
              </a:rPr>
              <a:t># FORMAT: </a:t>
            </a:r>
            <a:endParaRPr lang="en-US" b="0" dirty="0">
              <a:solidFill>
                <a:srgbClr val="3B3B3B"/>
              </a:solidFill>
              <a:effectLst/>
              <a:latin typeface="Consolas" panose="020B0609020204030204" pitchFamily="49" charset="0"/>
            </a:endParaRPr>
          </a:p>
          <a:p>
            <a:pPr>
              <a:buNone/>
            </a:pPr>
            <a:r>
              <a:rPr lang="en-US" b="0" dirty="0">
                <a:solidFill>
                  <a:srgbClr val="0451A5"/>
                </a:solidFill>
                <a:effectLst/>
                <a:latin typeface="Consolas" panose="020B0609020204030204" pitchFamily="49" charset="0"/>
              </a:rPr>
              <a:t>1.</a:t>
            </a:r>
            <a:r>
              <a:rPr lang="en-US" b="0" dirty="0">
                <a:solidFill>
                  <a:srgbClr val="3B3B3B"/>
                </a:solidFill>
                <a:effectLst/>
                <a:latin typeface="Consolas" panose="020B0609020204030204" pitchFamily="49" charset="0"/>
              </a:rPr>
              <a:t> Convex function in convex/</a:t>
            </a:r>
            <a:r>
              <a:rPr lang="en-US" b="0" dirty="0" err="1">
                <a:solidFill>
                  <a:srgbClr val="3B3B3B"/>
                </a:solidFill>
                <a:effectLst/>
                <a:latin typeface="Consolas" panose="020B0609020204030204" pitchFamily="49" charset="0"/>
              </a:rPr>
              <a:t>users.ts</a:t>
            </a:r>
            <a:r>
              <a:rPr lang="en-US" b="0" dirty="0">
                <a:solidFill>
                  <a:srgbClr val="3B3B3B"/>
                </a:solidFill>
                <a:effectLst/>
                <a:latin typeface="Consolas" panose="020B0609020204030204" pitchFamily="49" charset="0"/>
              </a:rPr>
              <a:t> (mutation, not action)</a:t>
            </a:r>
          </a:p>
          <a:p>
            <a:pPr>
              <a:buNone/>
            </a:pPr>
            <a:r>
              <a:rPr lang="en-US" b="0" dirty="0">
                <a:solidFill>
                  <a:srgbClr val="0451A5"/>
                </a:solidFill>
                <a:effectLst/>
                <a:latin typeface="Consolas" panose="020B0609020204030204" pitchFamily="49" charset="0"/>
              </a:rPr>
              <a:t>2.</a:t>
            </a:r>
            <a:r>
              <a:rPr lang="en-US" b="0" dirty="0">
                <a:solidFill>
                  <a:srgbClr val="3B3B3B"/>
                </a:solidFill>
                <a:effectLst/>
                <a:latin typeface="Consolas" panose="020B0609020204030204" pitchFamily="49" charset="0"/>
              </a:rPr>
              <a:t> Zod schema for input validation in convex/schemas/</a:t>
            </a:r>
            <a:r>
              <a:rPr lang="en-US" b="0" dirty="0" err="1">
                <a:solidFill>
                  <a:srgbClr val="3B3B3B"/>
                </a:solidFill>
                <a:effectLst/>
                <a:latin typeface="Consolas" panose="020B0609020204030204" pitchFamily="49" charset="0"/>
              </a:rPr>
              <a:t>onboarding.ts</a:t>
            </a:r>
            <a:endParaRPr lang="en-US" b="0" dirty="0">
              <a:solidFill>
                <a:srgbClr val="3B3B3B"/>
              </a:solidFill>
              <a:effectLst/>
              <a:latin typeface="Consolas" panose="020B0609020204030204" pitchFamily="49" charset="0"/>
            </a:endParaRPr>
          </a:p>
          <a:p>
            <a:pPr>
              <a:buNone/>
            </a:pPr>
            <a:r>
              <a:rPr lang="en-US" b="0" dirty="0">
                <a:solidFill>
                  <a:srgbClr val="0451A5"/>
                </a:solidFill>
                <a:effectLst/>
                <a:latin typeface="Consolas" panose="020B0609020204030204" pitchFamily="49" charset="0"/>
              </a:rPr>
              <a:t>3.</a:t>
            </a:r>
            <a:r>
              <a:rPr lang="en-US" b="0" dirty="0">
                <a:solidFill>
                  <a:srgbClr val="3B3B3B"/>
                </a:solidFill>
                <a:effectLst/>
                <a:latin typeface="Consolas" panose="020B0609020204030204" pitchFamily="49" charset="0"/>
              </a:rPr>
              <a:t> TypeScript types exported from convex/types/</a:t>
            </a:r>
            <a:r>
              <a:rPr lang="en-US" b="0" dirty="0" err="1">
                <a:solidFill>
                  <a:srgbClr val="3B3B3B"/>
                </a:solidFill>
                <a:effectLst/>
                <a:latin typeface="Consolas" panose="020B0609020204030204" pitchFamily="49" charset="0"/>
              </a:rPr>
              <a:t>user.ts</a:t>
            </a:r>
            <a:endParaRPr lang="en-US" b="0" dirty="0">
              <a:solidFill>
                <a:srgbClr val="3B3B3B"/>
              </a:solidFill>
              <a:effectLst/>
              <a:latin typeface="Consolas" panose="020B0609020204030204" pitchFamily="49" charset="0"/>
            </a:endParaRPr>
          </a:p>
          <a:p>
            <a:pPr>
              <a:buNone/>
            </a:pPr>
            <a:r>
              <a:rPr lang="en-US" b="0" dirty="0">
                <a:solidFill>
                  <a:srgbClr val="0451A5"/>
                </a:solidFill>
                <a:effectLst/>
                <a:latin typeface="Consolas" panose="020B0609020204030204" pitchFamily="49" charset="0"/>
              </a:rPr>
              <a:t>4.</a:t>
            </a:r>
            <a:r>
              <a:rPr lang="en-US" b="0" dirty="0">
                <a:solidFill>
                  <a:srgbClr val="3B3B3B"/>
                </a:solidFill>
                <a:effectLst/>
                <a:latin typeface="Consolas" panose="020B0609020204030204" pitchFamily="49" charset="0"/>
              </a:rPr>
              <a:t> Include </a:t>
            </a:r>
            <a:r>
              <a:rPr lang="en-US" b="0" dirty="0" err="1">
                <a:solidFill>
                  <a:srgbClr val="3B3B3B"/>
                </a:solidFill>
                <a:effectLst/>
                <a:latin typeface="Consolas" panose="020B0609020204030204" pitchFamily="49" charset="0"/>
              </a:rPr>
              <a:t>JSDoc</a:t>
            </a:r>
            <a:r>
              <a:rPr lang="en-US" b="0" dirty="0">
                <a:solidFill>
                  <a:srgbClr val="3B3B3B"/>
                </a:solidFill>
                <a:effectLst/>
                <a:latin typeface="Consolas" panose="020B0609020204030204" pitchFamily="49" charset="0"/>
              </a:rPr>
              <a:t> on the public function</a:t>
            </a:r>
          </a:p>
          <a:p>
            <a:pPr>
              <a:buNone/>
            </a:pPr>
            <a:r>
              <a:rPr lang="en-US" b="0" dirty="0">
                <a:solidFill>
                  <a:srgbClr val="0451A5"/>
                </a:solidFill>
                <a:effectLst/>
                <a:latin typeface="Consolas" panose="020B0609020204030204" pitchFamily="49" charset="0"/>
              </a:rPr>
              <a:t>5.</a:t>
            </a:r>
            <a:r>
              <a:rPr lang="en-US" b="0" dirty="0">
                <a:solidFill>
                  <a:srgbClr val="3B3B3B"/>
                </a:solidFill>
                <a:effectLst/>
                <a:latin typeface="Consolas" panose="020B0609020204030204" pitchFamily="49" charset="0"/>
              </a:rPr>
              <a:t> Return { success: </a:t>
            </a:r>
            <a:r>
              <a:rPr lang="en-US" b="0" dirty="0" err="1">
                <a:solidFill>
                  <a:srgbClr val="3B3B3B"/>
                </a:solidFill>
                <a:effectLst/>
                <a:latin typeface="Consolas" panose="020B0609020204030204" pitchFamily="49" charset="0"/>
              </a:rPr>
              <a:t>boolean</a:t>
            </a:r>
            <a:r>
              <a:rPr lang="en-US" b="0" dirty="0">
                <a:solidFill>
                  <a:srgbClr val="3B3B3B"/>
                </a:solidFill>
                <a:effectLst/>
                <a:latin typeface="Consolas" panose="020B0609020204030204" pitchFamily="49" charset="0"/>
              </a:rPr>
              <a:t>, </a:t>
            </a:r>
            <a:r>
              <a:rPr lang="en-US" b="0" dirty="0" err="1">
                <a:solidFill>
                  <a:srgbClr val="3B3B3B"/>
                </a:solidFill>
                <a:effectLst/>
                <a:latin typeface="Consolas" panose="020B0609020204030204" pitchFamily="49" charset="0"/>
              </a:rPr>
              <a:t>userId</a:t>
            </a:r>
            <a:r>
              <a:rPr lang="en-US" b="0" dirty="0">
                <a:solidFill>
                  <a:srgbClr val="3B3B3B"/>
                </a:solidFill>
                <a:effectLst/>
                <a:latin typeface="Consolas" panose="020B0609020204030204" pitchFamily="49" charset="0"/>
              </a:rPr>
              <a:t>: string, error?: string }</a:t>
            </a:r>
          </a:p>
        </p:txBody>
      </p:sp>
      <p:sp>
        <p:nvSpPr>
          <p:cNvPr id="9" name="TextBox 8">
            <a:extLst>
              <a:ext uri="{FF2B5EF4-FFF2-40B4-BE49-F238E27FC236}">
                <a16:creationId xmlns:a16="http://schemas.microsoft.com/office/drawing/2014/main" id="{7253A3F6-A646-4CA8-0FAA-9DA36F10F4CD}"/>
              </a:ext>
            </a:extLst>
          </p:cNvPr>
          <p:cNvSpPr txBox="1"/>
          <p:nvPr/>
        </p:nvSpPr>
        <p:spPr>
          <a:xfrm>
            <a:off x="8218967" y="431124"/>
            <a:ext cx="3640344" cy="242361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What you want delivered, and how you want it delivered</a:t>
            </a:r>
          </a:p>
        </p:txBody>
      </p:sp>
    </p:spTree>
    <p:extLst>
      <p:ext uri="{BB962C8B-B14F-4D97-AF65-F5344CB8AC3E}">
        <p14:creationId xmlns:p14="http://schemas.microsoft.com/office/powerpoint/2010/main" val="6176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4064-164E-10C2-795E-946BFF34A1A1}"/>
              </a:ext>
            </a:extLst>
          </p:cNvPr>
          <p:cNvSpPr>
            <a:spLocks noGrp="1"/>
          </p:cNvSpPr>
          <p:nvPr>
            <p:ph type="title"/>
          </p:nvPr>
        </p:nvSpPr>
        <p:spPr/>
        <p:txBody>
          <a:bodyPr/>
          <a:lstStyle/>
          <a:p>
            <a:r>
              <a:rPr lang="en-US" dirty="0"/>
              <a:t>Mapping the layers to other AI Agents</a:t>
            </a:r>
          </a:p>
        </p:txBody>
      </p:sp>
      <p:sp>
        <p:nvSpPr>
          <p:cNvPr id="3" name="Content Placeholder 2">
            <a:extLst>
              <a:ext uri="{FF2B5EF4-FFF2-40B4-BE49-F238E27FC236}">
                <a16:creationId xmlns:a16="http://schemas.microsoft.com/office/drawing/2014/main" id="{6335A416-A55A-4A3E-7BBB-647D56D6927A}"/>
              </a:ext>
            </a:extLst>
          </p:cNvPr>
          <p:cNvSpPr>
            <a:spLocks noGrp="1"/>
          </p:cNvSpPr>
          <p:nvPr>
            <p:ph idx="1"/>
          </p:nvPr>
        </p:nvSpPr>
        <p:spPr/>
        <p:txBody>
          <a:bodyPr/>
          <a:lstStyle/>
          <a:p>
            <a:r>
              <a:rPr lang="en-US" dirty="0"/>
              <a:t>Most tools have converged on at least two layers of prompts--</a:t>
            </a:r>
          </a:p>
          <a:p>
            <a:r>
              <a:rPr lang="en-US" dirty="0"/>
              <a:t>Here are some tables to illustrate:</a:t>
            </a:r>
          </a:p>
        </p:txBody>
      </p:sp>
      <p:sp>
        <p:nvSpPr>
          <p:cNvPr id="4" name="Slide Number Placeholder 3">
            <a:extLst>
              <a:ext uri="{FF2B5EF4-FFF2-40B4-BE49-F238E27FC236}">
                <a16:creationId xmlns:a16="http://schemas.microsoft.com/office/drawing/2014/main" id="{1E45D22F-042A-677B-0567-818AEDC65D58}"/>
              </a:ext>
            </a:extLst>
          </p:cNvPr>
          <p:cNvSpPr>
            <a:spLocks noGrp="1"/>
          </p:cNvSpPr>
          <p:nvPr>
            <p:ph type="sldNum" sz="quarter" idx="12"/>
          </p:nvPr>
        </p:nvSpPr>
        <p:spPr/>
        <p:txBody>
          <a:bodyPr/>
          <a:lstStyle/>
          <a:p>
            <a:fld id="{20F37917-FD3A-4669-9018-DA04BCDD3D75}" type="slidenum">
              <a:rPr lang="en-US" smtClean="0"/>
              <a:t>39</a:t>
            </a:fld>
            <a:endParaRPr lang="en-US"/>
          </a:p>
        </p:txBody>
      </p:sp>
    </p:spTree>
    <p:extLst>
      <p:ext uri="{BB962C8B-B14F-4D97-AF65-F5344CB8AC3E}">
        <p14:creationId xmlns:p14="http://schemas.microsoft.com/office/powerpoint/2010/main" val="52975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9F7-F943-D131-4486-5A7A5E07E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47921-C340-4E3B-F8EA-859E17D5EB71}"/>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A027866-5943-EAFF-B95B-CDBBAC3FCB6E}"/>
              </a:ext>
            </a:extLst>
          </p:cNvPr>
          <p:cNvSpPr>
            <a:spLocks noGrp="1"/>
          </p:cNvSpPr>
          <p:nvPr>
            <p:ph idx="1"/>
          </p:nvPr>
        </p:nvSpPr>
        <p:spPr/>
        <p:txBody>
          <a:bodyPr>
            <a:normAutofit/>
          </a:bodyPr>
          <a:lstStyle/>
          <a:p>
            <a:r>
              <a:rPr lang="en-US" dirty="0"/>
              <a:t>By the end of this lesson, you should be able to</a:t>
            </a:r>
          </a:p>
          <a:p>
            <a:pPr lvl="1"/>
            <a:r>
              <a:rPr lang="en-US" dirty="0"/>
              <a:t>Explain what an AI Coding Assistant is and is not</a:t>
            </a:r>
          </a:p>
          <a:p>
            <a:pPr lvl="1"/>
            <a:r>
              <a:rPr lang="en-US" dirty="0"/>
              <a:t>Describe how to determine when using an AI assistant is or is not appropriate</a:t>
            </a:r>
          </a:p>
          <a:p>
            <a:pPr lvl="1"/>
            <a:r>
              <a:rPr lang="en-US" dirty="0"/>
              <a:t>Explain the 6-step Human-AI Workflow pattern</a:t>
            </a:r>
          </a:p>
          <a:p>
            <a:pPr lvl="1"/>
            <a:r>
              <a:rPr lang="en-US" dirty="0"/>
              <a:t>Explain the Plan-First pattern</a:t>
            </a:r>
          </a:p>
          <a:p>
            <a:pPr lvl="1"/>
            <a:r>
              <a:rPr lang="en-US" dirty="0"/>
              <a:t>Explain the Prompt-Contract pattern</a:t>
            </a:r>
          </a:p>
          <a:p>
            <a:pPr lvl="1"/>
            <a:r>
              <a:rPr lang="en-US" dirty="0"/>
              <a:t>Know how to avoid de-skilling</a:t>
            </a:r>
          </a:p>
        </p:txBody>
      </p:sp>
      <p:sp>
        <p:nvSpPr>
          <p:cNvPr id="4" name="Slide Number Placeholder 3">
            <a:extLst>
              <a:ext uri="{FF2B5EF4-FFF2-40B4-BE49-F238E27FC236}">
                <a16:creationId xmlns:a16="http://schemas.microsoft.com/office/drawing/2014/main" id="{D760860A-70BC-1C53-7C90-3EF8E69CA061}"/>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604832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88D5-8E6B-85C7-D89A-8A54DDE014A9}"/>
              </a:ext>
            </a:extLst>
          </p:cNvPr>
          <p:cNvSpPr>
            <a:spLocks noGrp="1"/>
          </p:cNvSpPr>
          <p:nvPr>
            <p:ph type="title"/>
          </p:nvPr>
        </p:nvSpPr>
        <p:spPr/>
        <p:txBody>
          <a:bodyPr/>
          <a:lstStyle/>
          <a:p>
            <a:r>
              <a:rPr lang="en-US" dirty="0"/>
              <a:t>Layer 1: Project Constraints (persistent, auto-loaded)</a:t>
            </a:r>
          </a:p>
        </p:txBody>
      </p:sp>
      <p:graphicFrame>
        <p:nvGraphicFramePr>
          <p:cNvPr id="5" name="Content Placeholder 4">
            <a:extLst>
              <a:ext uri="{FF2B5EF4-FFF2-40B4-BE49-F238E27FC236}">
                <a16:creationId xmlns:a16="http://schemas.microsoft.com/office/drawing/2014/main" id="{86AEF679-A9C6-5103-1AD1-75C1373DC792}"/>
              </a:ext>
            </a:extLst>
          </p:cNvPr>
          <p:cNvGraphicFramePr>
            <a:graphicFrameLocks noGrp="1"/>
          </p:cNvGraphicFramePr>
          <p:nvPr>
            <p:ph idx="1"/>
            <p:extLst>
              <p:ext uri="{D42A27DB-BD31-4B8C-83A1-F6EECF244321}">
                <p14:modId xmlns:p14="http://schemas.microsoft.com/office/powerpoint/2010/main" val="379111843"/>
              </p:ext>
            </p:extLst>
          </p:nvPr>
        </p:nvGraphicFramePr>
        <p:xfrm>
          <a:off x="838199" y="1500188"/>
          <a:ext cx="10063164" cy="4028440"/>
        </p:xfrm>
        <a:graphic>
          <a:graphicData uri="http://schemas.openxmlformats.org/drawingml/2006/table">
            <a:tbl>
              <a:tblPr firstRow="1" bandRow="1">
                <a:tableStyleId>{5C22544A-7EE6-4342-B048-85BDC9FD1C3A}</a:tableStyleId>
              </a:tblPr>
              <a:tblGrid>
                <a:gridCol w="2033589">
                  <a:extLst>
                    <a:ext uri="{9D8B030D-6E8A-4147-A177-3AD203B41FA5}">
                      <a16:colId xmlns:a16="http://schemas.microsoft.com/office/drawing/2014/main" val="1183104307"/>
                    </a:ext>
                  </a:extLst>
                </a:gridCol>
                <a:gridCol w="4675187">
                  <a:extLst>
                    <a:ext uri="{9D8B030D-6E8A-4147-A177-3AD203B41FA5}">
                      <a16:colId xmlns:a16="http://schemas.microsoft.com/office/drawing/2014/main" val="4158624645"/>
                    </a:ext>
                  </a:extLst>
                </a:gridCol>
                <a:gridCol w="3354388">
                  <a:extLst>
                    <a:ext uri="{9D8B030D-6E8A-4147-A177-3AD203B41FA5}">
                      <a16:colId xmlns:a16="http://schemas.microsoft.com/office/drawing/2014/main" val="3658686589"/>
                    </a:ext>
                  </a:extLst>
                </a:gridCol>
              </a:tblGrid>
              <a:tr h="370840">
                <a:tc>
                  <a:txBody>
                    <a:bodyPr/>
                    <a:lstStyle/>
                    <a:p>
                      <a:pPr>
                        <a:buNone/>
                      </a:pPr>
                      <a:r>
                        <a:rPr lang="en-US" dirty="0"/>
                        <a:t>Tool</a:t>
                      </a:r>
                    </a:p>
                  </a:txBody>
                  <a:tcPr anchor="ctr"/>
                </a:tc>
                <a:tc>
                  <a:txBody>
                    <a:bodyPr/>
                    <a:lstStyle/>
                    <a:p>
                      <a:pPr>
                        <a:buNone/>
                      </a:pPr>
                      <a:r>
                        <a:rPr lang="en-US"/>
                        <a:t>File Location</a:t>
                      </a:r>
                    </a:p>
                  </a:txBody>
                  <a:tcPr anchor="ctr"/>
                </a:tc>
                <a:tc>
                  <a:txBody>
                    <a:bodyPr/>
                    <a:lstStyle/>
                    <a:p>
                      <a:pPr>
                        <a:buNone/>
                      </a:pPr>
                      <a:r>
                        <a:rPr lang="en-US"/>
                        <a:t>Notes</a:t>
                      </a:r>
                    </a:p>
                  </a:txBody>
                  <a:tcPr anchor="ctr"/>
                </a:tc>
                <a:extLst>
                  <a:ext uri="{0D108BD9-81ED-4DB2-BD59-A6C34878D82A}">
                    <a16:rowId xmlns:a16="http://schemas.microsoft.com/office/drawing/2014/main" val="1721930083"/>
                  </a:ext>
                </a:extLst>
              </a:tr>
              <a:tr h="370840">
                <a:tc>
                  <a:txBody>
                    <a:bodyPr/>
                    <a:lstStyle/>
                    <a:p>
                      <a:pPr>
                        <a:buNone/>
                      </a:pPr>
                      <a:r>
                        <a:rPr lang="en-US"/>
                        <a:t>Claude Code</a:t>
                      </a:r>
                    </a:p>
                  </a:txBody>
                  <a:tcPr anchor="ctr"/>
                </a:tc>
                <a:tc>
                  <a:txBody>
                    <a:bodyPr/>
                    <a:lstStyle/>
                    <a:p>
                      <a:pPr>
                        <a:buNone/>
                      </a:pPr>
                      <a:r>
                        <a:rPr lang="en-US">
                          <a:latin typeface="Courier New" panose="02070309020205020404" pitchFamily="49" charset="0"/>
                        </a:rPr>
                        <a:t>CLAUDE.md</a:t>
                      </a:r>
                      <a:r>
                        <a:rPr lang="en-US"/>
                        <a:t> (repo root)</a:t>
                      </a:r>
                    </a:p>
                  </a:txBody>
                  <a:tcPr anchor="ctr"/>
                </a:tc>
                <a:tc>
                  <a:txBody>
                    <a:bodyPr/>
                    <a:lstStyle/>
                    <a:p>
                      <a:pPr>
                        <a:buNone/>
                      </a:pPr>
                      <a:r>
                        <a:rPr lang="en-US"/>
                        <a:t>Auto-read every session; supports nested files in subdirectories</a:t>
                      </a:r>
                    </a:p>
                  </a:txBody>
                  <a:tcPr anchor="ctr"/>
                </a:tc>
                <a:extLst>
                  <a:ext uri="{0D108BD9-81ED-4DB2-BD59-A6C34878D82A}">
                    <a16:rowId xmlns:a16="http://schemas.microsoft.com/office/drawing/2014/main" val="3225078173"/>
                  </a:ext>
                </a:extLst>
              </a:tr>
              <a:tr h="370840">
                <a:tc>
                  <a:txBody>
                    <a:bodyPr/>
                    <a:lstStyle/>
                    <a:p>
                      <a:pPr>
                        <a:buNone/>
                      </a:pPr>
                      <a:r>
                        <a:rPr lang="en-US"/>
                        <a:t>GitHub Copilot</a:t>
                      </a:r>
                    </a:p>
                  </a:txBody>
                  <a:tcPr anchor="ctr"/>
                </a:tc>
                <a:tc>
                  <a:txBody>
                    <a:bodyPr/>
                    <a:lstStyle/>
                    <a:p>
                      <a:pPr>
                        <a:buNone/>
                      </a:pPr>
                      <a:r>
                        <a:rPr lang="en-US">
                          <a:latin typeface="Courier New" panose="02070309020205020404" pitchFamily="49" charset="0"/>
                        </a:rPr>
                        <a:t>.github/copilot-instructions.md</a:t>
                      </a:r>
                      <a:endParaRPr lang="en-US"/>
                    </a:p>
                  </a:txBody>
                  <a:tcPr anchor="ctr"/>
                </a:tc>
                <a:tc>
                  <a:txBody>
                    <a:bodyPr/>
                    <a:lstStyle/>
                    <a:p>
                      <a:pPr>
                        <a:buNone/>
                      </a:pPr>
                      <a:r>
                        <a:rPr lang="en-US"/>
                        <a:t>Auto-attached to all chat requests; </a:t>
                      </a:r>
                      <a:r>
                        <a:rPr lang="en-US">
                          <a:latin typeface="Courier New" panose="02070309020205020404" pitchFamily="49" charset="0"/>
                        </a:rPr>
                        <a:t>AGENTS.md</a:t>
                      </a:r>
                      <a:r>
                        <a:rPr lang="en-US"/>
                        <a:t> also works and is more portable across tools</a:t>
                      </a:r>
                    </a:p>
                  </a:txBody>
                  <a:tcPr anchor="ctr"/>
                </a:tc>
                <a:extLst>
                  <a:ext uri="{0D108BD9-81ED-4DB2-BD59-A6C34878D82A}">
                    <a16:rowId xmlns:a16="http://schemas.microsoft.com/office/drawing/2014/main" val="3952549636"/>
                  </a:ext>
                </a:extLst>
              </a:tr>
              <a:tr h="370840">
                <a:tc>
                  <a:txBody>
                    <a:bodyPr/>
                    <a:lstStyle/>
                    <a:p>
                      <a:pPr>
                        <a:buNone/>
                      </a:pPr>
                      <a:r>
                        <a:rPr lang="en-US"/>
                        <a:t>Cursor</a:t>
                      </a:r>
                    </a:p>
                  </a:txBody>
                  <a:tcPr anchor="ctr"/>
                </a:tc>
                <a:tc>
                  <a:txBody>
                    <a:bodyPr/>
                    <a:lstStyle/>
                    <a:p>
                      <a:pPr>
                        <a:buNone/>
                      </a:pPr>
                      <a:r>
                        <a:rPr lang="en-US">
                          <a:latin typeface="Courier New" panose="02070309020205020404" pitchFamily="49" charset="0"/>
                        </a:rPr>
                        <a:t>.cursor/rules/*.mdc</a:t>
                      </a:r>
                      <a:endParaRPr lang="en-US"/>
                    </a:p>
                  </a:txBody>
                  <a:tcPr anchor="ctr"/>
                </a:tc>
                <a:tc>
                  <a:txBody>
                    <a:bodyPr/>
                    <a:lstStyle/>
                    <a:p>
                      <a:pPr>
                        <a:buNone/>
                      </a:pPr>
                      <a:r>
                        <a:rPr lang="en-US"/>
                        <a:t>Supports path-specific rules per subdirectory; old </a:t>
                      </a:r>
                      <a:r>
                        <a:rPr lang="en-US">
                          <a:latin typeface="Courier New" panose="02070309020205020404" pitchFamily="49" charset="0"/>
                        </a:rPr>
                        <a:t>.cursorrules</a:t>
                      </a:r>
                      <a:r>
                        <a:rPr lang="en-US"/>
                        <a:t> still works but deprecated</a:t>
                      </a:r>
                    </a:p>
                  </a:txBody>
                  <a:tcPr anchor="ctr"/>
                </a:tc>
                <a:extLst>
                  <a:ext uri="{0D108BD9-81ED-4DB2-BD59-A6C34878D82A}">
                    <a16:rowId xmlns:a16="http://schemas.microsoft.com/office/drawing/2014/main" val="648675604"/>
                  </a:ext>
                </a:extLst>
              </a:tr>
              <a:tr h="370840">
                <a:tc>
                  <a:txBody>
                    <a:bodyPr/>
                    <a:lstStyle/>
                    <a:p>
                      <a:pPr>
                        <a:buNone/>
                      </a:pPr>
                      <a:r>
                        <a:rPr lang="en-US"/>
                        <a:t>ChatGPT</a:t>
                      </a:r>
                    </a:p>
                  </a:txBody>
                  <a:tcPr anchor="ctr"/>
                </a:tc>
                <a:tc>
                  <a:txBody>
                    <a:bodyPr/>
                    <a:lstStyle/>
                    <a:p>
                      <a:pPr>
                        <a:buNone/>
                      </a:pPr>
                      <a:r>
                        <a:rPr lang="en-US"/>
                        <a:t>Project custom instructions (UI only)</a:t>
                      </a:r>
                    </a:p>
                  </a:txBody>
                  <a:tcPr anchor="ctr"/>
                </a:tc>
                <a:tc>
                  <a:txBody>
                    <a:bodyPr/>
                    <a:lstStyle/>
                    <a:p>
                      <a:pPr>
                        <a:buNone/>
                      </a:pPr>
                      <a:r>
                        <a:rPr lang="en-US" dirty="0"/>
                        <a:t>Set in the ChatGPT interface — not a repo file, not version-controlled</a:t>
                      </a:r>
                    </a:p>
                  </a:txBody>
                  <a:tcPr anchor="ctr"/>
                </a:tc>
                <a:extLst>
                  <a:ext uri="{0D108BD9-81ED-4DB2-BD59-A6C34878D82A}">
                    <a16:rowId xmlns:a16="http://schemas.microsoft.com/office/drawing/2014/main" val="2352845947"/>
                  </a:ext>
                </a:extLst>
              </a:tr>
            </a:tbl>
          </a:graphicData>
        </a:graphic>
      </p:graphicFrame>
      <p:sp>
        <p:nvSpPr>
          <p:cNvPr id="4" name="Slide Number Placeholder 3">
            <a:extLst>
              <a:ext uri="{FF2B5EF4-FFF2-40B4-BE49-F238E27FC236}">
                <a16:creationId xmlns:a16="http://schemas.microsoft.com/office/drawing/2014/main" id="{38C9D633-B73B-03E8-73A9-0A19563F70F6}"/>
              </a:ext>
            </a:extLst>
          </p:cNvPr>
          <p:cNvSpPr>
            <a:spLocks noGrp="1"/>
          </p:cNvSpPr>
          <p:nvPr>
            <p:ph type="sldNum" sz="quarter" idx="12"/>
          </p:nvPr>
        </p:nvSpPr>
        <p:spPr/>
        <p:txBody>
          <a:bodyPr/>
          <a:lstStyle/>
          <a:p>
            <a:fld id="{20F37917-FD3A-4669-9018-DA04BCDD3D75}" type="slidenum">
              <a:rPr lang="en-US" smtClean="0"/>
              <a:t>40</a:t>
            </a:fld>
            <a:endParaRPr lang="en-US"/>
          </a:p>
        </p:txBody>
      </p:sp>
      <p:sp>
        <p:nvSpPr>
          <p:cNvPr id="6" name="TextBox 5">
            <a:extLst>
              <a:ext uri="{FF2B5EF4-FFF2-40B4-BE49-F238E27FC236}">
                <a16:creationId xmlns:a16="http://schemas.microsoft.com/office/drawing/2014/main" id="{5AB2C5A7-4B58-C674-EDD1-5D9D31A7DC93}"/>
              </a:ext>
            </a:extLst>
          </p:cNvPr>
          <p:cNvSpPr txBox="1"/>
          <p:nvPr/>
        </p:nvSpPr>
        <p:spPr>
          <a:xfrm>
            <a:off x="8182136" y="5553932"/>
            <a:ext cx="2887045" cy="7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Table generated by Claude.ai</a:t>
            </a:r>
          </a:p>
        </p:txBody>
      </p:sp>
    </p:spTree>
    <p:extLst>
      <p:ext uri="{BB962C8B-B14F-4D97-AF65-F5344CB8AC3E}">
        <p14:creationId xmlns:p14="http://schemas.microsoft.com/office/powerpoint/2010/main" val="520378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B08E-ECB5-DEA7-AE08-F1951F17F445}"/>
              </a:ext>
            </a:extLst>
          </p:cNvPr>
          <p:cNvSpPr>
            <a:spLocks noGrp="1"/>
          </p:cNvSpPr>
          <p:nvPr>
            <p:ph type="title"/>
          </p:nvPr>
        </p:nvSpPr>
        <p:spPr/>
        <p:txBody>
          <a:bodyPr/>
          <a:lstStyle/>
          <a:p>
            <a:r>
              <a:rPr lang="en-US" dirty="0"/>
              <a:t>Layer 2: Task Prompts (invoked explicitly per task)</a:t>
            </a:r>
          </a:p>
        </p:txBody>
      </p:sp>
      <p:graphicFrame>
        <p:nvGraphicFramePr>
          <p:cNvPr id="5" name="Content Placeholder 4">
            <a:extLst>
              <a:ext uri="{FF2B5EF4-FFF2-40B4-BE49-F238E27FC236}">
                <a16:creationId xmlns:a16="http://schemas.microsoft.com/office/drawing/2014/main" id="{71E2956F-CECF-ACDC-DA6D-CD0C3D8EBF2E}"/>
              </a:ext>
            </a:extLst>
          </p:cNvPr>
          <p:cNvGraphicFramePr>
            <a:graphicFrameLocks noGrp="1"/>
          </p:cNvGraphicFramePr>
          <p:nvPr>
            <p:ph idx="1"/>
            <p:extLst>
              <p:ext uri="{D42A27DB-BD31-4B8C-83A1-F6EECF244321}">
                <p14:modId xmlns:p14="http://schemas.microsoft.com/office/powerpoint/2010/main" val="1793408443"/>
              </p:ext>
            </p:extLst>
          </p:nvPr>
        </p:nvGraphicFramePr>
        <p:xfrm>
          <a:off x="838199" y="1500188"/>
          <a:ext cx="9377364" cy="3210560"/>
        </p:xfrm>
        <a:graphic>
          <a:graphicData uri="http://schemas.openxmlformats.org/drawingml/2006/table">
            <a:tbl>
              <a:tblPr firstRow="1" bandRow="1">
                <a:tableStyleId>{5C22544A-7EE6-4342-B048-85BDC9FD1C3A}</a:tableStyleId>
              </a:tblPr>
              <a:tblGrid>
                <a:gridCol w="1919289">
                  <a:extLst>
                    <a:ext uri="{9D8B030D-6E8A-4147-A177-3AD203B41FA5}">
                      <a16:colId xmlns:a16="http://schemas.microsoft.com/office/drawing/2014/main" val="62888780"/>
                    </a:ext>
                  </a:extLst>
                </a:gridCol>
                <a:gridCol w="4332287">
                  <a:extLst>
                    <a:ext uri="{9D8B030D-6E8A-4147-A177-3AD203B41FA5}">
                      <a16:colId xmlns:a16="http://schemas.microsoft.com/office/drawing/2014/main" val="311727263"/>
                    </a:ext>
                  </a:extLst>
                </a:gridCol>
                <a:gridCol w="3125788">
                  <a:extLst>
                    <a:ext uri="{9D8B030D-6E8A-4147-A177-3AD203B41FA5}">
                      <a16:colId xmlns:a16="http://schemas.microsoft.com/office/drawing/2014/main" val="2857746236"/>
                    </a:ext>
                  </a:extLst>
                </a:gridCol>
              </a:tblGrid>
              <a:tr h="370840">
                <a:tc>
                  <a:txBody>
                    <a:bodyPr/>
                    <a:lstStyle/>
                    <a:p>
                      <a:pPr>
                        <a:buNone/>
                      </a:pPr>
                      <a:r>
                        <a:rPr lang="en-US" dirty="0"/>
                        <a:t>Tool</a:t>
                      </a:r>
                    </a:p>
                  </a:txBody>
                  <a:tcPr anchor="ctr"/>
                </a:tc>
                <a:tc>
                  <a:txBody>
                    <a:bodyPr/>
                    <a:lstStyle/>
                    <a:p>
                      <a:pPr>
                        <a:buNone/>
                      </a:pPr>
                      <a:r>
                        <a:rPr lang="en-US"/>
                        <a:t>File Location</a:t>
                      </a:r>
                    </a:p>
                  </a:txBody>
                  <a:tcPr anchor="ctr"/>
                </a:tc>
                <a:tc>
                  <a:txBody>
                    <a:bodyPr/>
                    <a:lstStyle/>
                    <a:p>
                      <a:pPr>
                        <a:buNone/>
                      </a:pPr>
                      <a:r>
                        <a:rPr lang="en-US"/>
                        <a:t>How to Invoke</a:t>
                      </a:r>
                    </a:p>
                  </a:txBody>
                  <a:tcPr anchor="ctr"/>
                </a:tc>
                <a:extLst>
                  <a:ext uri="{0D108BD9-81ED-4DB2-BD59-A6C34878D82A}">
                    <a16:rowId xmlns:a16="http://schemas.microsoft.com/office/drawing/2014/main" val="711925232"/>
                  </a:ext>
                </a:extLst>
              </a:tr>
              <a:tr h="370840">
                <a:tc>
                  <a:txBody>
                    <a:bodyPr/>
                    <a:lstStyle/>
                    <a:p>
                      <a:pPr>
                        <a:buNone/>
                      </a:pPr>
                      <a:r>
                        <a:rPr lang="en-US"/>
                        <a:t>Claude Code</a:t>
                      </a:r>
                    </a:p>
                  </a:txBody>
                  <a:tcPr anchor="ctr"/>
                </a:tc>
                <a:tc>
                  <a:txBody>
                    <a:bodyPr/>
                    <a:lstStyle/>
                    <a:p>
                      <a:pPr>
                        <a:buNone/>
                      </a:pPr>
                      <a:r>
                        <a:rPr lang="en-US" dirty="0">
                          <a:latin typeface="Courier New" panose="02070309020205020404" pitchFamily="49" charset="0"/>
                        </a:rPr>
                        <a:t>.</a:t>
                      </a:r>
                      <a:r>
                        <a:rPr lang="en-US" dirty="0" err="1">
                          <a:latin typeface="Courier New" panose="02070309020205020404" pitchFamily="49" charset="0"/>
                        </a:rPr>
                        <a:t>claude</a:t>
                      </a:r>
                      <a:r>
                        <a:rPr lang="en-US" dirty="0">
                          <a:latin typeface="Courier New" panose="02070309020205020404" pitchFamily="49" charset="0"/>
                        </a:rPr>
                        <a:t>/commands/*.md</a:t>
                      </a:r>
                      <a:endParaRPr lang="en-US" dirty="0"/>
                    </a:p>
                  </a:txBody>
                  <a:tcPr anchor="ctr"/>
                </a:tc>
                <a:tc>
                  <a:txBody>
                    <a:bodyPr/>
                    <a:lstStyle/>
                    <a:p>
                      <a:pPr>
                        <a:buNone/>
                      </a:pPr>
                      <a:r>
                        <a:rPr lang="en-US"/>
                        <a:t>Type </a:t>
                      </a:r>
                      <a:r>
                        <a:rPr lang="en-US">
                          <a:latin typeface="Courier New" panose="02070309020205020404" pitchFamily="49" charset="0"/>
                        </a:rPr>
                        <a:t>/filename</a:t>
                      </a:r>
                      <a:r>
                        <a:rPr lang="en-US"/>
                        <a:t> in chat</a:t>
                      </a:r>
                    </a:p>
                  </a:txBody>
                  <a:tcPr anchor="ctr"/>
                </a:tc>
                <a:extLst>
                  <a:ext uri="{0D108BD9-81ED-4DB2-BD59-A6C34878D82A}">
                    <a16:rowId xmlns:a16="http://schemas.microsoft.com/office/drawing/2014/main" val="1782748253"/>
                  </a:ext>
                </a:extLst>
              </a:tr>
              <a:tr h="370840">
                <a:tc>
                  <a:txBody>
                    <a:bodyPr/>
                    <a:lstStyle/>
                    <a:p>
                      <a:pPr>
                        <a:buNone/>
                      </a:pPr>
                      <a:r>
                        <a:rPr lang="en-US"/>
                        <a:t>GitHub Copilot</a:t>
                      </a:r>
                    </a:p>
                  </a:txBody>
                  <a:tcPr anchor="ctr"/>
                </a:tc>
                <a:tc>
                  <a:txBody>
                    <a:bodyPr/>
                    <a:lstStyle/>
                    <a:p>
                      <a:pPr>
                        <a:buNone/>
                      </a:pPr>
                      <a:r>
                        <a:rPr lang="en-US">
                          <a:latin typeface="Courier New" panose="02070309020205020404" pitchFamily="49" charset="0"/>
                        </a:rPr>
                        <a:t>.github/prompts/*.prompt.md</a:t>
                      </a:r>
                      <a:endParaRPr lang="en-US"/>
                    </a:p>
                  </a:txBody>
                  <a:tcPr anchor="ctr"/>
                </a:tc>
                <a:tc>
                  <a:txBody>
                    <a:bodyPr/>
                    <a:lstStyle/>
                    <a:p>
                      <a:pPr>
                        <a:buNone/>
                      </a:pPr>
                      <a:r>
                        <a:rPr lang="en-US" dirty="0"/>
                        <a:t>Type </a:t>
                      </a:r>
                      <a:r>
                        <a:rPr lang="en-US" dirty="0">
                          <a:latin typeface="Courier New" panose="02070309020205020404" pitchFamily="49" charset="0"/>
                        </a:rPr>
                        <a:t>/</a:t>
                      </a:r>
                      <a:r>
                        <a:rPr lang="en-US" dirty="0" err="1">
                          <a:latin typeface="Courier New" panose="02070309020205020404" pitchFamily="49" charset="0"/>
                        </a:rPr>
                        <a:t>promptName</a:t>
                      </a:r>
                      <a:r>
                        <a:rPr lang="en-US" dirty="0"/>
                        <a:t> in VS Code, </a:t>
                      </a:r>
                      <a:r>
                        <a:rPr lang="en-US" dirty="0">
                          <a:latin typeface="Courier New" panose="02070309020205020404" pitchFamily="49" charset="0"/>
                        </a:rPr>
                        <a:t>#promptName</a:t>
                      </a:r>
                      <a:r>
                        <a:rPr lang="en-US" dirty="0"/>
                        <a:t> in Visual Studio</a:t>
                      </a:r>
                    </a:p>
                  </a:txBody>
                  <a:tcPr anchor="ctr"/>
                </a:tc>
                <a:extLst>
                  <a:ext uri="{0D108BD9-81ED-4DB2-BD59-A6C34878D82A}">
                    <a16:rowId xmlns:a16="http://schemas.microsoft.com/office/drawing/2014/main" val="1085795720"/>
                  </a:ext>
                </a:extLst>
              </a:tr>
              <a:tr h="370840">
                <a:tc>
                  <a:txBody>
                    <a:bodyPr/>
                    <a:lstStyle/>
                    <a:p>
                      <a:pPr>
                        <a:buNone/>
                      </a:pPr>
                      <a:r>
                        <a:rPr lang="en-US"/>
                        <a:t>Cursor</a:t>
                      </a:r>
                    </a:p>
                  </a:txBody>
                  <a:tcPr anchor="ctr"/>
                </a:tc>
                <a:tc>
                  <a:txBody>
                    <a:bodyPr/>
                    <a:lstStyle/>
                    <a:p>
                      <a:pPr>
                        <a:buNone/>
                      </a:pPr>
                      <a:r>
                        <a:rPr lang="en-US">
                          <a:latin typeface="Courier New" panose="02070309020205020404" pitchFamily="49" charset="0"/>
                        </a:rPr>
                        <a:t>.cursor/rules/*.mdc</a:t>
                      </a:r>
                      <a:r>
                        <a:rPr lang="en-US"/>
                        <a:t> (with </a:t>
                      </a:r>
                      <a:r>
                        <a:rPr lang="en-US">
                          <a:latin typeface="Courier New" panose="02070309020205020404" pitchFamily="49" charset="0"/>
                        </a:rPr>
                        <a:t>alwaysApply: false</a:t>
                      </a:r>
                      <a:r>
                        <a:rPr lang="en-US"/>
                        <a:t>)</a:t>
                      </a:r>
                    </a:p>
                  </a:txBody>
                  <a:tcPr anchor="ctr"/>
                </a:tc>
                <a:tc>
                  <a:txBody>
                    <a:bodyPr/>
                    <a:lstStyle/>
                    <a:p>
                      <a:pPr>
                        <a:buNone/>
                      </a:pPr>
                      <a:r>
                        <a:rPr lang="en-US"/>
                        <a:t>Agent picks up relevant rules automatically, or reference with </a:t>
                      </a:r>
                      <a:r>
                        <a:rPr lang="en-US">
                          <a:latin typeface="Courier New" panose="02070309020205020404" pitchFamily="49" charset="0"/>
                        </a:rPr>
                        <a:t>@rulename</a:t>
                      </a:r>
                      <a:endParaRPr lang="en-US"/>
                    </a:p>
                  </a:txBody>
                  <a:tcPr anchor="ctr"/>
                </a:tc>
                <a:extLst>
                  <a:ext uri="{0D108BD9-81ED-4DB2-BD59-A6C34878D82A}">
                    <a16:rowId xmlns:a16="http://schemas.microsoft.com/office/drawing/2014/main" val="98127431"/>
                  </a:ext>
                </a:extLst>
              </a:tr>
              <a:tr h="370840">
                <a:tc>
                  <a:txBody>
                    <a:bodyPr/>
                    <a:lstStyle/>
                    <a:p>
                      <a:pPr>
                        <a:buNone/>
                      </a:pPr>
                      <a:r>
                        <a:rPr lang="en-US"/>
                        <a:t>ChatGPT</a:t>
                      </a:r>
                    </a:p>
                  </a:txBody>
                  <a:tcPr anchor="ctr"/>
                </a:tc>
                <a:tc>
                  <a:txBody>
                    <a:bodyPr/>
                    <a:lstStyle/>
                    <a:p>
                      <a:pPr>
                        <a:buNone/>
                      </a:pPr>
                      <a:r>
                        <a:rPr lang="en-US"/>
                        <a:t>No repo-file equivalent</a:t>
                      </a:r>
                    </a:p>
                  </a:txBody>
                  <a:tcPr anchor="ctr"/>
                </a:tc>
                <a:tc>
                  <a:txBody>
                    <a:bodyPr/>
                    <a:lstStyle/>
                    <a:p>
                      <a:pPr>
                        <a:buNone/>
                      </a:pPr>
                      <a:r>
                        <a:rPr lang="en-US" dirty="0"/>
                        <a:t>Paste manually, or upload as a file to the Project</a:t>
                      </a:r>
                    </a:p>
                  </a:txBody>
                  <a:tcPr anchor="ctr"/>
                </a:tc>
                <a:extLst>
                  <a:ext uri="{0D108BD9-81ED-4DB2-BD59-A6C34878D82A}">
                    <a16:rowId xmlns:a16="http://schemas.microsoft.com/office/drawing/2014/main" val="1540388552"/>
                  </a:ext>
                </a:extLst>
              </a:tr>
            </a:tbl>
          </a:graphicData>
        </a:graphic>
      </p:graphicFrame>
      <p:sp>
        <p:nvSpPr>
          <p:cNvPr id="4" name="Slide Number Placeholder 3">
            <a:extLst>
              <a:ext uri="{FF2B5EF4-FFF2-40B4-BE49-F238E27FC236}">
                <a16:creationId xmlns:a16="http://schemas.microsoft.com/office/drawing/2014/main" id="{BE00C042-770A-3989-F81D-3B9FD0F11A25}"/>
              </a:ext>
            </a:extLst>
          </p:cNvPr>
          <p:cNvSpPr>
            <a:spLocks noGrp="1"/>
          </p:cNvSpPr>
          <p:nvPr>
            <p:ph type="sldNum" sz="quarter" idx="12"/>
          </p:nvPr>
        </p:nvSpPr>
        <p:spPr/>
        <p:txBody>
          <a:bodyPr/>
          <a:lstStyle/>
          <a:p>
            <a:fld id="{20F37917-FD3A-4669-9018-DA04BCDD3D75}" type="slidenum">
              <a:rPr lang="en-US" smtClean="0"/>
              <a:t>41</a:t>
            </a:fld>
            <a:endParaRPr lang="en-US"/>
          </a:p>
        </p:txBody>
      </p:sp>
      <p:sp>
        <p:nvSpPr>
          <p:cNvPr id="6" name="TextBox 5">
            <a:extLst>
              <a:ext uri="{FF2B5EF4-FFF2-40B4-BE49-F238E27FC236}">
                <a16:creationId xmlns:a16="http://schemas.microsoft.com/office/drawing/2014/main" id="{663D9CA5-8C22-B603-63A7-7696710BC056}"/>
              </a:ext>
            </a:extLst>
          </p:cNvPr>
          <p:cNvSpPr txBox="1"/>
          <p:nvPr/>
        </p:nvSpPr>
        <p:spPr>
          <a:xfrm>
            <a:off x="8182136" y="5553932"/>
            <a:ext cx="2887045" cy="7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Table generated by Claude.ai</a:t>
            </a:r>
          </a:p>
        </p:txBody>
      </p:sp>
    </p:spTree>
    <p:extLst>
      <p:ext uri="{BB962C8B-B14F-4D97-AF65-F5344CB8AC3E}">
        <p14:creationId xmlns:p14="http://schemas.microsoft.com/office/powerpoint/2010/main" val="2565423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Prompting Myths That Don’t Actually Help</a:t>
            </a:r>
          </a:p>
        </p:txBody>
      </p:sp>
      <p:sp>
        <p:nvSpPr>
          <p:cNvPr id="3" name="Content Placeholder 2"/>
          <p:cNvSpPr>
            <a:spLocks noGrp="1"/>
          </p:cNvSpPr>
          <p:nvPr>
            <p:ph idx="1"/>
          </p:nvPr>
        </p:nvSpPr>
        <p:spPr/>
        <p:txBody>
          <a:bodyPr>
            <a:normAutofit fontScale="85000" lnSpcReduction="20000"/>
          </a:bodyPr>
          <a:lstStyle/>
          <a:p>
            <a:r>
              <a:rPr lang="en-US" b="1" dirty="0"/>
              <a:t>Myth: Persona prompts improve output</a:t>
            </a:r>
          </a:p>
          <a:p>
            <a:pPr lvl="1"/>
            <a:r>
              <a:rPr lang="en-US" dirty="0"/>
              <a:t>“You are a brilliant 10x engineer...” — Models don’t roleplay better code. Context and specificity matter, not flattery.</a:t>
            </a:r>
          </a:p>
          <a:p>
            <a:r>
              <a:rPr lang="en-US" b="1" dirty="0"/>
              <a:t>Myth: Politeness affects performance</a:t>
            </a:r>
          </a:p>
          <a:p>
            <a:pPr lvl="1"/>
            <a:r>
              <a:rPr lang="en-US" dirty="0"/>
              <a:t>“Please” and “Thank you” — Won’t affect the model, but polite communication is a good habit for talking to humans!</a:t>
            </a:r>
          </a:p>
          <a:p>
            <a:r>
              <a:rPr lang="en-US" b="1" dirty="0"/>
              <a:t>Myth: More instructions = better</a:t>
            </a:r>
          </a:p>
          <a:p>
            <a:pPr lvl="1"/>
            <a:r>
              <a:rPr lang="en-US" dirty="0"/>
              <a:t>500-word system prompts often perform WORSE — key details get lost. Be concise and specific.</a:t>
            </a:r>
          </a:p>
          <a:p>
            <a:r>
              <a:rPr lang="en-US" b="1" dirty="0"/>
              <a:t>Myth: Magic phrases always work</a:t>
            </a:r>
          </a:p>
          <a:p>
            <a:pPr lvl="1"/>
            <a:r>
              <a:rPr lang="en-US" dirty="0"/>
              <a:t>“Think step by step” — Useful for reasoning, but tools have built this in better. See: Plan Mode.</a:t>
            </a:r>
          </a:p>
          <a:p>
            <a:r>
              <a:rPr lang="en-US" b="1" dirty="0">
                <a:solidFill>
                  <a:srgbClr val="4472C4"/>
                </a:solidFill>
              </a:rPr>
              <a:t>What actually helps: Relevant context · Specific requirements · Concrete examples · Clear success criteria</a:t>
            </a:r>
          </a:p>
        </p:txBody>
      </p:sp>
      <p:sp>
        <p:nvSpPr>
          <p:cNvPr id="4" name="Slide Number Placeholder 3"/>
          <p:cNvSpPr>
            <a:spLocks noGrp="1"/>
          </p:cNvSpPr>
          <p:nvPr>
            <p:ph type="sldNum" sz="quarter" idx="12"/>
          </p:nvPr>
        </p:nvSpPr>
        <p:spPr/>
        <p:txBody>
          <a:bodyPr/>
          <a:lstStyle/>
          <a:p>
            <a:fld id="{20F37917-FD3A-4669-9018-DA04BCDD3D75}"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1C8E-6D3B-DE1F-FD3E-9ACD719F4208}"/>
              </a:ext>
            </a:extLst>
          </p:cNvPr>
          <p:cNvSpPr>
            <a:spLocks noGrp="1"/>
          </p:cNvSpPr>
          <p:nvPr>
            <p:ph type="title"/>
          </p:nvPr>
        </p:nvSpPr>
        <p:spPr/>
        <p:txBody>
          <a:bodyPr/>
          <a:lstStyle/>
          <a:p>
            <a:r>
              <a:rPr lang="en-US" dirty="0"/>
              <a:t>Making sure the AI obeys the constraints</a:t>
            </a:r>
          </a:p>
        </p:txBody>
      </p:sp>
      <p:sp>
        <p:nvSpPr>
          <p:cNvPr id="3" name="Content Placeholder 2">
            <a:extLst>
              <a:ext uri="{FF2B5EF4-FFF2-40B4-BE49-F238E27FC236}">
                <a16:creationId xmlns:a16="http://schemas.microsoft.com/office/drawing/2014/main" id="{56639AE9-F121-3CA0-6CEC-718252EBBD93}"/>
              </a:ext>
            </a:extLst>
          </p:cNvPr>
          <p:cNvSpPr>
            <a:spLocks noGrp="1"/>
          </p:cNvSpPr>
          <p:nvPr>
            <p:ph idx="1"/>
          </p:nvPr>
        </p:nvSpPr>
        <p:spPr/>
        <p:txBody>
          <a:bodyPr/>
          <a:lstStyle/>
          <a:p>
            <a:r>
              <a:rPr lang="en-US" dirty="0"/>
              <a:t>When you start a new session, always say:</a:t>
            </a:r>
          </a:p>
          <a:p>
            <a:endParaRPr lang="en-US" dirty="0"/>
          </a:p>
          <a:p>
            <a:endParaRPr lang="en-US" dirty="0"/>
          </a:p>
          <a:p>
            <a:r>
              <a:rPr lang="en-US" dirty="0"/>
              <a:t>In fact, say this (or the equivalent) every so often</a:t>
            </a:r>
          </a:p>
          <a:p>
            <a:r>
              <a:rPr lang="en-US" dirty="0"/>
              <a:t>Makes sure that the project constraints haven't drifted out of the context</a:t>
            </a:r>
          </a:p>
          <a:p>
            <a:r>
              <a:rPr lang="en-US" dirty="0"/>
              <a:t>On startup, this asks the agent to expose ambiguities, etc., when they are easier to fix.</a:t>
            </a:r>
          </a:p>
        </p:txBody>
      </p:sp>
      <p:sp>
        <p:nvSpPr>
          <p:cNvPr id="4" name="Slide Number Placeholder 3">
            <a:extLst>
              <a:ext uri="{FF2B5EF4-FFF2-40B4-BE49-F238E27FC236}">
                <a16:creationId xmlns:a16="http://schemas.microsoft.com/office/drawing/2014/main" id="{14ECDE52-C429-0C5D-260D-5D103C61704C}"/>
              </a:ext>
            </a:extLst>
          </p:cNvPr>
          <p:cNvSpPr>
            <a:spLocks noGrp="1"/>
          </p:cNvSpPr>
          <p:nvPr>
            <p:ph type="sldNum" sz="quarter" idx="12"/>
          </p:nvPr>
        </p:nvSpPr>
        <p:spPr/>
        <p:txBody>
          <a:bodyPr/>
          <a:lstStyle/>
          <a:p>
            <a:fld id="{20F37917-FD3A-4669-9018-DA04BCDD3D75}" type="slidenum">
              <a:rPr lang="en-US" smtClean="0"/>
              <a:t>43</a:t>
            </a:fld>
            <a:endParaRPr lang="en-US"/>
          </a:p>
        </p:txBody>
      </p:sp>
      <p:sp>
        <p:nvSpPr>
          <p:cNvPr id="6" name="TextBox 5">
            <a:extLst>
              <a:ext uri="{FF2B5EF4-FFF2-40B4-BE49-F238E27FC236}">
                <a16:creationId xmlns:a16="http://schemas.microsoft.com/office/drawing/2014/main" id="{4DE8CDF6-4E36-3C1F-1BCC-920584D4E1BE}"/>
              </a:ext>
            </a:extLst>
          </p:cNvPr>
          <p:cNvSpPr txBox="1"/>
          <p:nvPr/>
        </p:nvSpPr>
        <p:spPr>
          <a:xfrm>
            <a:off x="1185862" y="2235932"/>
            <a:ext cx="9558337" cy="646331"/>
          </a:xfrm>
          <a:prstGeom prst="rect">
            <a:avLst/>
          </a:pr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b="0" dirty="0">
                <a:solidFill>
                  <a:srgbClr val="0451A5"/>
                </a:solidFill>
                <a:effectLst/>
                <a:latin typeface="Consolas" panose="020B0609020204030204" pitchFamily="49" charset="0"/>
              </a:rPr>
              <a:t>-</a:t>
            </a:r>
            <a:r>
              <a:rPr lang="en-US" b="0" dirty="0">
                <a:solidFill>
                  <a:srgbClr val="3B3B3B"/>
                </a:solidFill>
                <a:effectLst/>
                <a:latin typeface="Consolas" panose="020B0609020204030204" pitchFamily="49" charset="0"/>
              </a:rPr>
              <a:t> Read CLAUDE.md and confirm you understand the project constraints before doing anything.</a:t>
            </a:r>
          </a:p>
        </p:txBody>
      </p:sp>
    </p:spTree>
    <p:extLst>
      <p:ext uri="{BB962C8B-B14F-4D97-AF65-F5344CB8AC3E}">
        <p14:creationId xmlns:p14="http://schemas.microsoft.com/office/powerpoint/2010/main" val="2249061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E0A9-D49A-C9A3-4D02-BE93F3D82363}"/>
              </a:ext>
            </a:extLst>
          </p:cNvPr>
          <p:cNvSpPr>
            <a:spLocks noGrp="1"/>
          </p:cNvSpPr>
          <p:nvPr>
            <p:ph type="title"/>
          </p:nvPr>
        </p:nvSpPr>
        <p:spPr/>
        <p:txBody>
          <a:bodyPr/>
          <a:lstStyle/>
          <a:p>
            <a:r>
              <a:rPr lang="en-US" dirty="0"/>
              <a:t>“Teams of agents”</a:t>
            </a:r>
          </a:p>
        </p:txBody>
      </p:sp>
      <p:sp>
        <p:nvSpPr>
          <p:cNvPr id="3" name="Content Placeholder 2">
            <a:extLst>
              <a:ext uri="{FF2B5EF4-FFF2-40B4-BE49-F238E27FC236}">
                <a16:creationId xmlns:a16="http://schemas.microsoft.com/office/drawing/2014/main" id="{EA58A68B-D8E2-7052-7127-52886714C324}"/>
              </a:ext>
            </a:extLst>
          </p:cNvPr>
          <p:cNvSpPr>
            <a:spLocks noGrp="1"/>
          </p:cNvSpPr>
          <p:nvPr>
            <p:ph idx="1"/>
          </p:nvPr>
        </p:nvSpPr>
        <p:spPr>
          <a:xfrm>
            <a:off x="838200" y="1500160"/>
            <a:ext cx="10967720" cy="5357840"/>
          </a:xfrm>
        </p:spPr>
        <p:txBody>
          <a:bodyPr/>
          <a:lstStyle/>
          <a:p>
            <a:r>
              <a:rPr lang="en-US" dirty="0"/>
              <a:t>So far in 2026, there have been some unhinged, heavily hyped versions of having different agents with different instructions working together. (Search for “Gas Town Yegge” at your own risk)</a:t>
            </a:r>
          </a:p>
          <a:p>
            <a:r>
              <a:rPr lang="en-US" dirty="0"/>
              <a:t>One of Prof Simmons’s colleagues at Lean FRO, Kim Morrison, </a:t>
            </a:r>
            <a:br>
              <a:rPr lang="en-US" dirty="0"/>
            </a:br>
            <a:r>
              <a:rPr lang="en-US" dirty="0"/>
              <a:t>recently </a:t>
            </a:r>
            <a:br>
              <a:rPr lang="en-US" dirty="0"/>
            </a:br>
            <a:r>
              <a:rPr lang="en-US" dirty="0"/>
              <a:t>demoed</a:t>
            </a:r>
            <a:br>
              <a:rPr lang="en-US" dirty="0"/>
            </a:br>
            <a:r>
              <a:rPr lang="en-US" dirty="0"/>
              <a:t>a less unhinged</a:t>
            </a:r>
            <a:br>
              <a:rPr lang="en-US" dirty="0"/>
            </a:br>
            <a:r>
              <a:rPr lang="en-US" dirty="0"/>
              <a:t>version of this</a:t>
            </a:r>
            <a:br>
              <a:rPr lang="en-US" dirty="0"/>
            </a:br>
            <a:r>
              <a:rPr lang="en-US" dirty="0"/>
              <a:t>idea, shown</a:t>
            </a:r>
            <a:br>
              <a:rPr lang="en-US" dirty="0"/>
            </a:br>
            <a:r>
              <a:rPr lang="en-US" dirty="0"/>
              <a:t>here.</a:t>
            </a:r>
          </a:p>
          <a:p>
            <a:endParaRPr lang="en-US" dirty="0"/>
          </a:p>
        </p:txBody>
      </p:sp>
      <p:sp>
        <p:nvSpPr>
          <p:cNvPr id="4" name="Slide Number Placeholder 3">
            <a:extLst>
              <a:ext uri="{FF2B5EF4-FFF2-40B4-BE49-F238E27FC236}">
                <a16:creationId xmlns:a16="http://schemas.microsoft.com/office/drawing/2014/main" id="{7E6D50D8-E273-4596-958D-1CEA0092E672}"/>
              </a:ext>
            </a:extLst>
          </p:cNvPr>
          <p:cNvSpPr>
            <a:spLocks noGrp="1"/>
          </p:cNvSpPr>
          <p:nvPr>
            <p:ph type="sldNum" sz="quarter" idx="12"/>
          </p:nvPr>
        </p:nvSpPr>
        <p:spPr/>
        <p:txBody>
          <a:bodyPr/>
          <a:lstStyle/>
          <a:p>
            <a:fld id="{20F37917-FD3A-4669-9018-DA04BCDD3D75}" type="slidenum">
              <a:rPr lang="en-US" smtClean="0"/>
              <a:t>44</a:t>
            </a:fld>
            <a:endParaRPr lang="en-US"/>
          </a:p>
        </p:txBody>
      </p:sp>
      <p:pic>
        <p:nvPicPr>
          <p:cNvPr id="8" name="Picture 7">
            <a:extLst>
              <a:ext uri="{FF2B5EF4-FFF2-40B4-BE49-F238E27FC236}">
                <a16:creationId xmlns:a16="http://schemas.microsoft.com/office/drawing/2014/main" id="{8263137E-10C0-6C04-2A99-02B67630297F}"/>
              </a:ext>
            </a:extLst>
          </p:cNvPr>
          <p:cNvPicPr>
            <a:picLocks noChangeAspect="1"/>
          </p:cNvPicPr>
          <p:nvPr/>
        </p:nvPicPr>
        <p:blipFill>
          <a:blip r:embed="rId3">
            <a:extLst>
              <a:ext uri="{28A0092B-C50C-407E-A947-70E740481C1C}">
                <a14:useLocalDpi xmlns:a14="http://schemas.microsoft.com/office/drawing/2010/main" val="0"/>
              </a:ext>
            </a:extLst>
          </a:blip>
          <a:srcRect b="51531"/>
          <a:stretch>
            <a:fillRect/>
          </a:stretch>
        </p:blipFill>
        <p:spPr>
          <a:xfrm>
            <a:off x="3484880" y="3204608"/>
            <a:ext cx="11944466" cy="4306464"/>
          </a:xfrm>
          <a:prstGeom prst="rect">
            <a:avLst/>
          </a:prstGeom>
        </p:spPr>
      </p:pic>
    </p:spTree>
    <p:extLst>
      <p:ext uri="{BB962C8B-B14F-4D97-AF65-F5344CB8AC3E}">
        <p14:creationId xmlns:p14="http://schemas.microsoft.com/office/powerpoint/2010/main" val="1203449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2C6B-EDFC-20C4-8EB6-A70752B18E64}"/>
              </a:ext>
            </a:extLst>
          </p:cNvPr>
          <p:cNvSpPr>
            <a:spLocks noGrp="1"/>
          </p:cNvSpPr>
          <p:nvPr>
            <p:ph type="title"/>
          </p:nvPr>
        </p:nvSpPr>
        <p:spPr/>
        <p:txBody>
          <a:bodyPr/>
          <a:lstStyle/>
          <a:p>
            <a:r>
              <a:rPr lang="en-US" dirty="0"/>
              <a:t>4. A few words about AI traps</a:t>
            </a:r>
          </a:p>
        </p:txBody>
      </p:sp>
      <p:sp>
        <p:nvSpPr>
          <p:cNvPr id="3" name="Content Placeholder 2">
            <a:extLst>
              <a:ext uri="{FF2B5EF4-FFF2-40B4-BE49-F238E27FC236}">
                <a16:creationId xmlns:a16="http://schemas.microsoft.com/office/drawing/2014/main" id="{4FBF8BAD-DB4D-9083-C1CA-42E4FE997D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28E6770-A7B8-FE51-E86F-5D8E4CF219A7}"/>
              </a:ext>
            </a:extLst>
          </p:cNvPr>
          <p:cNvSpPr>
            <a:spLocks noGrp="1"/>
          </p:cNvSpPr>
          <p:nvPr>
            <p:ph type="sldNum" sz="quarter" idx="12"/>
          </p:nvPr>
        </p:nvSpPr>
        <p:spPr/>
        <p:txBody>
          <a:bodyPr/>
          <a:lstStyle/>
          <a:p>
            <a:fld id="{20F37917-FD3A-4669-9018-DA04BCDD3D75}" type="slidenum">
              <a:rPr lang="en-US" smtClean="0"/>
              <a:t>45</a:t>
            </a:fld>
            <a:endParaRPr lang="en-US"/>
          </a:p>
        </p:txBody>
      </p:sp>
    </p:spTree>
    <p:extLst>
      <p:ext uri="{BB962C8B-B14F-4D97-AF65-F5344CB8AC3E}">
        <p14:creationId xmlns:p14="http://schemas.microsoft.com/office/powerpoint/2010/main" val="2982449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Trap #1: The “Vibe Coding” Trap</a:t>
            </a:r>
          </a:p>
        </p:txBody>
      </p:sp>
      <p:sp>
        <p:nvSpPr>
          <p:cNvPr id="3" name="Content Placeholder 2"/>
          <p:cNvSpPr>
            <a:spLocks noGrp="1"/>
          </p:cNvSpPr>
          <p:nvPr>
            <p:ph idx="1"/>
          </p:nvPr>
        </p:nvSpPr>
        <p:spPr/>
        <p:txBody>
          <a:bodyPr>
            <a:normAutofit fontScale="92500" lnSpcReduction="20000"/>
          </a:bodyPr>
          <a:lstStyle/>
          <a:p>
            <a:r>
              <a:rPr lang="en-US" dirty="0"/>
              <a:t>What is “vibe coding”?</a:t>
            </a:r>
          </a:p>
          <a:p>
            <a:pPr lvl="1"/>
            <a:r>
              <a:rPr lang="en-US" dirty="0"/>
              <a:t>Evaluating only EXECUTION, not CODE. Ask AI to implement a feature. Run the app, see if it “works.” If error, describe the error to AI and repeat. Never actually read or understand the code.</a:t>
            </a:r>
          </a:p>
          <a:p>
            <a:r>
              <a:rPr lang="en-US" dirty="0"/>
              <a:t>Why it leads to collapse:</a:t>
            </a:r>
          </a:p>
          <a:p>
            <a:pPr lvl="1"/>
            <a:r>
              <a:rPr lang="en-US" dirty="0"/>
              <a:t>No troubleshooting capability — you don’t understand what the code does</a:t>
            </a:r>
          </a:p>
          <a:p>
            <a:pPr lvl="1"/>
            <a:r>
              <a:rPr lang="en-US" dirty="0"/>
              <a:t>Can’t provide effective feedback — you can only describe symptoms, not problems</a:t>
            </a:r>
          </a:p>
          <a:p>
            <a:pPr lvl="1"/>
            <a:r>
              <a:rPr lang="en-US" dirty="0"/>
              <a:t>Brittle development — one change breaks everything and you don’t know why</a:t>
            </a:r>
          </a:p>
          <a:p>
            <a:r>
              <a:rPr lang="en-US" dirty="0"/>
              <a:t>To effectively use AI, you must be able to EVALUATE the code itself — not just “does it run?”</a:t>
            </a:r>
          </a:p>
          <a:p>
            <a:endParaRPr lang="en-US" dirty="0"/>
          </a:p>
        </p:txBody>
      </p:sp>
      <p:sp>
        <p:nvSpPr>
          <p:cNvPr id="4" name="Slide Number Placeholder 3"/>
          <p:cNvSpPr>
            <a:spLocks noGrp="1"/>
          </p:cNvSpPr>
          <p:nvPr>
            <p:ph type="sldNum" sz="quarter" idx="12"/>
          </p:nvPr>
        </p:nvSpPr>
        <p:spPr/>
        <p:txBody>
          <a:bodyPr/>
          <a:lstStyle/>
          <a:p>
            <a:fld id="{20F37917-FD3A-4669-9018-DA04BCDD3D75}"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Trap #2: AI Creates “Learning Debt” When Used Too Early</a:t>
            </a:r>
          </a:p>
        </p:txBody>
      </p:sp>
      <p:sp>
        <p:nvSpPr>
          <p:cNvPr id="3" name="Content Placeholder 2"/>
          <p:cNvSpPr>
            <a:spLocks noGrp="1"/>
          </p:cNvSpPr>
          <p:nvPr>
            <p:ph idx="1"/>
          </p:nvPr>
        </p:nvSpPr>
        <p:spPr/>
        <p:txBody>
          <a:bodyPr>
            <a:normAutofit fontScale="92500"/>
          </a:bodyPr>
          <a:lstStyle/>
          <a:p>
            <a:r>
              <a:rPr lang="en-US" b="1" dirty="0"/>
              <a:t>Path A — Learning First (recommended):</a:t>
            </a:r>
          </a:p>
          <a:p>
            <a:pPr lvl="1"/>
            <a:r>
              <a:rPr lang="en-US" dirty="0"/>
              <a:t>Manual coding, mistakes, understanding errors, building mental models. Slower at first.</a:t>
            </a:r>
          </a:p>
          <a:p>
            <a:pPr lvl="1"/>
            <a:r>
              <a:rPr lang="en-US" dirty="0"/>
              <a:t>When you eventually use AI, you can evaluate and guide it effectively.</a:t>
            </a:r>
          </a:p>
          <a:p>
            <a:pPr lvl="1"/>
            <a:r>
              <a:rPr lang="en-US" dirty="0"/>
              <a:t>Solid foundation that supports long-term productivity growth.</a:t>
            </a:r>
          </a:p>
          <a:p>
            <a:r>
              <a:rPr lang="en-US" b="1" dirty="0"/>
              <a:t>Path B — AI First:</a:t>
            </a:r>
          </a:p>
          <a:p>
            <a:pPr lvl="1"/>
            <a:r>
              <a:rPr lang="en-US" dirty="0"/>
              <a:t>Fast initial progress. But you never learn WHY the code works.</a:t>
            </a:r>
          </a:p>
          <a:p>
            <a:pPr lvl="1"/>
            <a:r>
              <a:rPr lang="en-US" dirty="0"/>
              <a:t>When complex bugs hit, you’re stuck — you can’t even describe the problem to AI effectively.</a:t>
            </a:r>
          </a:p>
          <a:p>
            <a:pPr lvl="1"/>
            <a:r>
              <a:rPr lang="en-US" dirty="0"/>
              <a:t>Productivity collapses and never recovers to Path A levels.</a:t>
            </a:r>
          </a:p>
        </p:txBody>
      </p:sp>
      <p:sp>
        <p:nvSpPr>
          <p:cNvPr id="4" name="Slide Number Placeholder 3"/>
          <p:cNvSpPr>
            <a:spLocks noGrp="1"/>
          </p:cNvSpPr>
          <p:nvPr>
            <p:ph type="sldNum" sz="quarter" idx="12"/>
          </p:nvPr>
        </p:nvSpPr>
        <p:spPr/>
        <p:txBody>
          <a:bodyPr/>
          <a:lstStyle/>
          <a:p>
            <a:fld id="{20F37917-FD3A-4669-9018-DA04BCDD3D75}"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D5D3-62C7-FC3A-5BF2-3B8E08DDA091}"/>
              </a:ext>
            </a:extLst>
          </p:cNvPr>
          <p:cNvSpPr>
            <a:spLocks noGrp="1"/>
          </p:cNvSpPr>
          <p:nvPr>
            <p:ph type="title"/>
          </p:nvPr>
        </p:nvSpPr>
        <p:spPr/>
        <p:txBody>
          <a:bodyPr/>
          <a:lstStyle/>
          <a:p>
            <a:r>
              <a:rPr lang="en-US" dirty="0"/>
              <a:t>A "learning-tax" strategy can help mitigate deskilling.</a:t>
            </a:r>
          </a:p>
        </p:txBody>
      </p:sp>
      <p:sp>
        <p:nvSpPr>
          <p:cNvPr id="3" name="Content Placeholder 2">
            <a:extLst>
              <a:ext uri="{FF2B5EF4-FFF2-40B4-BE49-F238E27FC236}">
                <a16:creationId xmlns:a16="http://schemas.microsoft.com/office/drawing/2014/main" id="{391A5C37-C6EC-6BD1-ED22-C0F09F2537F6}"/>
              </a:ext>
            </a:extLst>
          </p:cNvPr>
          <p:cNvSpPr>
            <a:spLocks noGrp="1"/>
          </p:cNvSpPr>
          <p:nvPr>
            <p:ph idx="1"/>
          </p:nvPr>
        </p:nvSpPr>
        <p:spPr/>
        <p:txBody>
          <a:bodyPr/>
          <a:lstStyle/>
          <a:p>
            <a:r>
              <a:rPr lang="en-US" dirty="0"/>
              <a:t>Adopt a “learning tax” strategy: deliberately choose to implement certain components manually, even when AI could generate them instantly.</a:t>
            </a:r>
          </a:p>
          <a:p>
            <a:r>
              <a:rPr lang="en-US" dirty="0"/>
              <a:t>Otherwise you won't recognize when the AI is screwing up!</a:t>
            </a:r>
          </a:p>
          <a:p>
            <a:r>
              <a:rPr lang="en-US" dirty="0"/>
              <a:t>The goal isn’t to code without AI or to use it for everything, but to maintain the expertise that makes you irreplaceable—the judgment, creativity, and deep understanding that transforms good code into great software. (--Jon Bell)</a:t>
            </a:r>
          </a:p>
        </p:txBody>
      </p:sp>
      <p:sp>
        <p:nvSpPr>
          <p:cNvPr id="4" name="Slide Number Placeholder 3">
            <a:extLst>
              <a:ext uri="{FF2B5EF4-FFF2-40B4-BE49-F238E27FC236}">
                <a16:creationId xmlns:a16="http://schemas.microsoft.com/office/drawing/2014/main" id="{B5A705CD-F17C-2935-2551-EF05FC294324}"/>
              </a:ext>
            </a:extLst>
          </p:cNvPr>
          <p:cNvSpPr>
            <a:spLocks noGrp="1"/>
          </p:cNvSpPr>
          <p:nvPr>
            <p:ph type="sldNum" sz="quarter" idx="12"/>
          </p:nvPr>
        </p:nvSpPr>
        <p:spPr/>
        <p:txBody>
          <a:bodyPr/>
          <a:lstStyle/>
          <a:p>
            <a:fld id="{20F37917-FD3A-4669-9018-DA04BCDD3D75}" type="slidenum">
              <a:rPr lang="en-US" smtClean="0"/>
              <a:t>48</a:t>
            </a:fld>
            <a:endParaRPr lang="en-US"/>
          </a:p>
        </p:txBody>
      </p:sp>
    </p:spTree>
    <p:extLst>
      <p:ext uri="{BB962C8B-B14F-4D97-AF65-F5344CB8AC3E}">
        <p14:creationId xmlns:p14="http://schemas.microsoft.com/office/powerpoint/2010/main" val="802233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F01E-1DA5-33F5-2E1C-4E5BA8863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5547B-D97A-4E2A-CEAE-46FA13797D1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586D112-7063-FB57-A617-698E6EE1D133}"/>
              </a:ext>
            </a:extLst>
          </p:cNvPr>
          <p:cNvSpPr>
            <a:spLocks noGrp="1"/>
          </p:cNvSpPr>
          <p:nvPr>
            <p:ph idx="1"/>
          </p:nvPr>
        </p:nvSpPr>
        <p:spPr/>
        <p:txBody>
          <a:bodyPr/>
          <a:lstStyle/>
          <a:p>
            <a:pPr marL="514350" indent="-514350">
              <a:buFont typeface="+mj-lt"/>
              <a:buAutoNum type="arabicPeriod"/>
            </a:pPr>
            <a:r>
              <a:rPr lang="en-US" dirty="0"/>
              <a:t>What is an LLM? What is an AI Coding Assistant? Why is context so important?</a:t>
            </a:r>
          </a:p>
          <a:p>
            <a:pPr marL="514350" indent="-514350">
              <a:buFont typeface="+mj-lt"/>
              <a:buAutoNum type="arabicPeriod"/>
            </a:pPr>
            <a:r>
              <a:rPr lang="en-US" dirty="0"/>
              <a:t>A 6-step Pattern for Human-AI Workflow</a:t>
            </a:r>
          </a:p>
          <a:p>
            <a:pPr marL="514350" indent="-514350">
              <a:buFont typeface="+mj-lt"/>
              <a:buAutoNum type="arabicPeriod"/>
            </a:pPr>
            <a:r>
              <a:rPr lang="en-US" dirty="0"/>
              <a:t>Patterns and Myths for Effective Prompting</a:t>
            </a:r>
          </a:p>
          <a:p>
            <a:pPr marL="514350" indent="-514350">
              <a:buFont typeface="+mj-lt"/>
              <a:buAutoNum type="arabicPeriod"/>
            </a:pPr>
            <a:r>
              <a:rPr lang="en-US" dirty="0"/>
              <a:t>A few words about AI traps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3CD945F-D4BD-FA7B-4036-18CD959A0602}"/>
              </a:ext>
            </a:extLst>
          </p:cNvPr>
          <p:cNvSpPr>
            <a:spLocks noGrp="1"/>
          </p:cNvSpPr>
          <p:nvPr>
            <p:ph type="sldNum" sz="quarter" idx="12"/>
          </p:nvPr>
        </p:nvSpPr>
        <p:spPr/>
        <p:txBody>
          <a:bodyPr/>
          <a:lstStyle/>
          <a:p>
            <a:fld id="{20F37917-FD3A-4669-9018-DA04BCDD3D75}" type="slidenum">
              <a:rPr lang="en-US" smtClean="0"/>
              <a:t>49</a:t>
            </a:fld>
            <a:endParaRPr lang="en-US"/>
          </a:p>
        </p:txBody>
      </p:sp>
    </p:spTree>
    <p:extLst>
      <p:ext uri="{BB962C8B-B14F-4D97-AF65-F5344CB8AC3E}">
        <p14:creationId xmlns:p14="http://schemas.microsoft.com/office/powerpoint/2010/main" val="337393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04EA-BF92-CDEE-CFD6-6554D769A1F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2974C5A-7541-E0B6-7D0C-E65A91871431}"/>
              </a:ext>
            </a:extLst>
          </p:cNvPr>
          <p:cNvSpPr>
            <a:spLocks noGrp="1"/>
          </p:cNvSpPr>
          <p:nvPr>
            <p:ph idx="1"/>
          </p:nvPr>
        </p:nvSpPr>
        <p:spPr/>
        <p:txBody>
          <a:bodyPr/>
          <a:lstStyle/>
          <a:p>
            <a:pPr marL="514350" indent="-514350">
              <a:buFont typeface="+mj-lt"/>
              <a:buAutoNum type="arabicPeriod"/>
            </a:pPr>
            <a:r>
              <a:rPr lang="en-US" dirty="0"/>
              <a:t>What is an LLM? What is an AI Coding Assistant? Why is context so important?</a:t>
            </a:r>
          </a:p>
          <a:p>
            <a:pPr marL="514350" indent="-514350">
              <a:buFont typeface="+mj-lt"/>
              <a:buAutoNum type="arabicPeriod"/>
            </a:pPr>
            <a:r>
              <a:rPr lang="en-US" dirty="0"/>
              <a:t>A 6-step Pattern for Human-AI Workflow</a:t>
            </a:r>
          </a:p>
          <a:p>
            <a:pPr marL="514350" indent="-514350">
              <a:buFont typeface="+mj-lt"/>
              <a:buAutoNum type="arabicPeriod"/>
            </a:pPr>
            <a:r>
              <a:rPr lang="en-US" dirty="0"/>
              <a:t>Patterns and Myths for Effective Prompting</a:t>
            </a:r>
          </a:p>
          <a:p>
            <a:pPr marL="514350" indent="-514350">
              <a:buFont typeface="+mj-lt"/>
              <a:buAutoNum type="arabicPeriod"/>
            </a:pPr>
            <a:r>
              <a:rPr lang="en-US" dirty="0"/>
              <a:t>A few words about AI traps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016675F-B8D3-A469-CD7C-165780DA2F28}"/>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704142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62C55-8B9A-4402-EC35-5B2F454B5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CDD3C-88B6-0675-D653-8D50068AF3F8}"/>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89E50DD1-372F-902B-0748-CC824B9F81EF}"/>
              </a:ext>
            </a:extLst>
          </p:cNvPr>
          <p:cNvSpPr>
            <a:spLocks noGrp="1"/>
          </p:cNvSpPr>
          <p:nvPr>
            <p:ph idx="1"/>
          </p:nvPr>
        </p:nvSpPr>
        <p:spPr/>
        <p:txBody>
          <a:bodyPr>
            <a:normAutofit/>
          </a:bodyPr>
          <a:lstStyle/>
          <a:p>
            <a:r>
              <a:rPr lang="en-US" dirty="0"/>
              <a:t>Now, at the end of this lesson, you should be able to</a:t>
            </a:r>
          </a:p>
          <a:p>
            <a:pPr lvl="1"/>
            <a:r>
              <a:rPr lang="en-US" dirty="0"/>
              <a:t>Explain what an AI Coding Assistant is and is not</a:t>
            </a:r>
          </a:p>
          <a:p>
            <a:pPr lvl="1"/>
            <a:r>
              <a:rPr lang="en-US" dirty="0"/>
              <a:t>Describe how to determine when using an AI assistant is or is not appropriate</a:t>
            </a:r>
          </a:p>
          <a:p>
            <a:pPr lvl="1"/>
            <a:r>
              <a:rPr lang="en-US" dirty="0"/>
              <a:t>Explain the 6-step Human-AI Workflow pattern</a:t>
            </a:r>
          </a:p>
          <a:p>
            <a:pPr lvl="1"/>
            <a:r>
              <a:rPr lang="en-US" dirty="0"/>
              <a:t>Explain the Plan-First pattern</a:t>
            </a:r>
          </a:p>
          <a:p>
            <a:pPr lvl="1"/>
            <a:r>
              <a:rPr lang="en-US" dirty="0"/>
              <a:t>Explain the Prompt-Contract pattern</a:t>
            </a:r>
          </a:p>
          <a:p>
            <a:pPr lvl="1"/>
            <a:r>
              <a:rPr lang="en-US" dirty="0"/>
              <a:t>Know how to avoid de-skilling</a:t>
            </a:r>
          </a:p>
        </p:txBody>
      </p:sp>
      <p:sp>
        <p:nvSpPr>
          <p:cNvPr id="4" name="Slide Number Placeholder 3">
            <a:extLst>
              <a:ext uri="{FF2B5EF4-FFF2-40B4-BE49-F238E27FC236}">
                <a16:creationId xmlns:a16="http://schemas.microsoft.com/office/drawing/2014/main" id="{D5E738B2-5A7C-C278-C294-5451ED30F746}"/>
              </a:ext>
            </a:extLst>
          </p:cNvPr>
          <p:cNvSpPr>
            <a:spLocks noGrp="1"/>
          </p:cNvSpPr>
          <p:nvPr>
            <p:ph type="sldNum" sz="quarter" idx="12"/>
          </p:nvPr>
        </p:nvSpPr>
        <p:spPr/>
        <p:txBody>
          <a:bodyPr/>
          <a:lstStyle/>
          <a:p>
            <a:fld id="{20F37917-FD3A-4669-9018-DA04BCDD3D75}" type="slidenum">
              <a:rPr lang="en-US" smtClean="0"/>
              <a:t>50</a:t>
            </a:fld>
            <a:endParaRPr lang="en-US"/>
          </a:p>
        </p:txBody>
      </p:sp>
    </p:spTree>
    <p:extLst>
      <p:ext uri="{BB962C8B-B14F-4D97-AF65-F5344CB8AC3E}">
        <p14:creationId xmlns:p14="http://schemas.microsoft.com/office/powerpoint/2010/main" val="24110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527B-80FC-87BE-E860-C89AA0CF49AF}"/>
              </a:ext>
            </a:extLst>
          </p:cNvPr>
          <p:cNvSpPr>
            <a:spLocks noGrp="1"/>
          </p:cNvSpPr>
          <p:nvPr>
            <p:ph type="title"/>
          </p:nvPr>
        </p:nvSpPr>
        <p:spPr>
          <a:xfrm>
            <a:off x="838200" y="365125"/>
            <a:ext cx="10515600" cy="1325563"/>
          </a:xfrm>
        </p:spPr>
        <p:txBody>
          <a:bodyPr anchor="b">
            <a:normAutofit/>
          </a:bodyPr>
          <a:lstStyle/>
          <a:p>
            <a:r>
              <a:rPr lang="en-US" dirty="0"/>
              <a:t>Our Slogan:</a:t>
            </a:r>
          </a:p>
        </p:txBody>
      </p:sp>
      <p:sp>
        <p:nvSpPr>
          <p:cNvPr id="13" name="Content Placeholder 2">
            <a:extLst>
              <a:ext uri="{FF2B5EF4-FFF2-40B4-BE49-F238E27FC236}">
                <a16:creationId xmlns:a16="http://schemas.microsoft.com/office/drawing/2014/main" id="{EB151071-294A-F995-93FE-3F67E262B62E}"/>
              </a:ext>
            </a:extLst>
          </p:cNvPr>
          <p:cNvSpPr>
            <a:spLocks noGrp="1"/>
          </p:cNvSpPr>
          <p:nvPr>
            <p:ph sz="half" idx="1"/>
          </p:nvPr>
        </p:nvSpPr>
        <p:spPr>
          <a:xfrm>
            <a:off x="838200" y="1825625"/>
            <a:ext cx="5181600" cy="4351338"/>
          </a:xfrm>
        </p:spPr>
        <p:txBody>
          <a:bodyPr anchor="ctr">
            <a:normAutofit/>
          </a:bodyPr>
          <a:lstStyle/>
          <a:p>
            <a:pPr marL="0" indent="0" algn="ctr">
              <a:buNone/>
            </a:pPr>
            <a:r>
              <a:rPr lang="en-US" sz="6000" dirty="0"/>
              <a:t>AI amplifies human capabilities; it doesn't replace them</a:t>
            </a:r>
          </a:p>
        </p:txBody>
      </p:sp>
      <p:pic>
        <p:nvPicPr>
          <p:cNvPr id="8" name="Content Placeholder 7" descr="A black background with a black square&#10;&#10;AI-generated content may be incorrect.">
            <a:extLst>
              <a:ext uri="{FF2B5EF4-FFF2-40B4-BE49-F238E27FC236}">
                <a16:creationId xmlns:a16="http://schemas.microsoft.com/office/drawing/2014/main" id="{EC2A5C55-3C4B-1D63-D920-5B2BEC612E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8947" y="1825625"/>
            <a:ext cx="2564781" cy="2564781"/>
          </a:xfrm>
          <a:noFill/>
        </p:spPr>
      </p:pic>
      <p:sp>
        <p:nvSpPr>
          <p:cNvPr id="4" name="Slide Number Placeholder 3">
            <a:extLst>
              <a:ext uri="{FF2B5EF4-FFF2-40B4-BE49-F238E27FC236}">
                <a16:creationId xmlns:a16="http://schemas.microsoft.com/office/drawing/2014/main" id="{AC0D5BD4-5AB7-0476-E1AC-987EB8602F6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F37917-FD3A-4669-9018-DA04BCDD3D75}" type="slidenum">
              <a:rPr lang="en-US" smtClean="0"/>
              <a:pPr>
                <a:spcAft>
                  <a:spcPts val="600"/>
                </a:spcAft>
              </a:pPr>
              <a:t>6</a:t>
            </a:fld>
            <a:endParaRPr lang="en-US"/>
          </a:p>
        </p:txBody>
      </p:sp>
      <p:sp>
        <p:nvSpPr>
          <p:cNvPr id="9" name="TextBox 8">
            <a:extLst>
              <a:ext uri="{FF2B5EF4-FFF2-40B4-BE49-F238E27FC236}">
                <a16:creationId xmlns:a16="http://schemas.microsoft.com/office/drawing/2014/main" id="{24317F81-4DAC-18B3-E8AC-DACB99F40BCF}"/>
              </a:ext>
            </a:extLst>
          </p:cNvPr>
          <p:cNvSpPr txBox="1"/>
          <p:nvPr/>
        </p:nvSpPr>
        <p:spPr>
          <a:xfrm>
            <a:off x="2416036" y="6308209"/>
            <a:ext cx="942918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solidFill>
                  <a:srgbClr val="AF00DB"/>
                </a:solidFill>
                <a:latin typeface="Consolas" panose="020B0609020204030204" pitchFamily="49" charset="0"/>
              </a:rPr>
              <a:t>https://thenounproject.com/browse/icons/term/ai-collaboration (CC BY 3.0)</a:t>
            </a:r>
            <a:endParaRPr lang="en-US" b="0" dirty="0">
              <a:solidFill>
                <a:srgbClr val="AF00DB"/>
              </a:solidFill>
              <a:effectLst/>
              <a:latin typeface="Consolas" panose="020B0609020204030204" pitchFamily="49" charset="0"/>
            </a:endParaRPr>
          </a:p>
        </p:txBody>
      </p:sp>
    </p:spTree>
    <p:extLst>
      <p:ext uri="{BB962C8B-B14F-4D97-AF65-F5344CB8AC3E}">
        <p14:creationId xmlns:p14="http://schemas.microsoft.com/office/powerpoint/2010/main" val="416031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9B9F-9288-3181-47B5-402B46743ED0}"/>
              </a:ext>
            </a:extLst>
          </p:cNvPr>
          <p:cNvSpPr>
            <a:spLocks noGrp="1"/>
          </p:cNvSpPr>
          <p:nvPr>
            <p:ph type="title"/>
          </p:nvPr>
        </p:nvSpPr>
        <p:spPr/>
        <p:txBody>
          <a:bodyPr/>
          <a:lstStyle/>
          <a:p>
            <a:r>
              <a:rPr lang="en-US" dirty="0"/>
              <a:t>1. What is a Large Language Model (LLM?)</a:t>
            </a:r>
          </a:p>
        </p:txBody>
      </p:sp>
      <p:sp>
        <p:nvSpPr>
          <p:cNvPr id="3" name="Content Placeholder 2">
            <a:extLst>
              <a:ext uri="{FF2B5EF4-FFF2-40B4-BE49-F238E27FC236}">
                <a16:creationId xmlns:a16="http://schemas.microsoft.com/office/drawing/2014/main" id="{03A25CCF-4240-13AF-C6B6-0BD30B7C2170}"/>
              </a:ext>
            </a:extLst>
          </p:cNvPr>
          <p:cNvSpPr>
            <a:spLocks noGrp="1"/>
          </p:cNvSpPr>
          <p:nvPr>
            <p:ph idx="1"/>
          </p:nvPr>
        </p:nvSpPr>
        <p:spPr>
          <a:xfrm>
            <a:off x="838200" y="1467110"/>
            <a:ext cx="5829300" cy="4351338"/>
          </a:xfrm>
        </p:spPr>
        <p:txBody>
          <a:bodyPr>
            <a:normAutofit fontScale="92500" lnSpcReduction="10000"/>
          </a:bodyPr>
          <a:lstStyle/>
          <a:p>
            <a:r>
              <a:rPr lang="en-US" dirty="0"/>
              <a:t>Basically, it is an overgrown autocomplete.</a:t>
            </a:r>
          </a:p>
          <a:p>
            <a:r>
              <a:rPr lang="en-US" dirty="0"/>
              <a:t>Given a large database of texts and an initial segment of your input, it answers the question:</a:t>
            </a:r>
          </a:p>
          <a:p>
            <a:r>
              <a:rPr lang="en-US" dirty="0"/>
              <a:t>What is the most likely way in which this input would continue?</a:t>
            </a:r>
          </a:p>
          <a:p>
            <a:r>
              <a:rPr lang="en-US" dirty="0"/>
              <a:t>More accurately: it produces a probability distribution of likely continuations, and draws from that distribution (hence non-deterministic)</a:t>
            </a:r>
          </a:p>
        </p:txBody>
      </p:sp>
      <p:sp>
        <p:nvSpPr>
          <p:cNvPr id="4" name="Slide Number Placeholder 3">
            <a:extLst>
              <a:ext uri="{FF2B5EF4-FFF2-40B4-BE49-F238E27FC236}">
                <a16:creationId xmlns:a16="http://schemas.microsoft.com/office/drawing/2014/main" id="{4EBEDAF6-1B3E-FE98-06E4-9DB5D3A4FF2B}"/>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9" name="Picture 8">
            <a:extLst>
              <a:ext uri="{FF2B5EF4-FFF2-40B4-BE49-F238E27FC236}">
                <a16:creationId xmlns:a16="http://schemas.microsoft.com/office/drawing/2014/main" id="{B10960CE-ED6A-3DEF-B6B9-DD273B05C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897" y="1343818"/>
            <a:ext cx="3949903" cy="5988358"/>
          </a:xfrm>
          <a:prstGeom prst="rect">
            <a:avLst/>
          </a:prstGeom>
        </p:spPr>
      </p:pic>
      <p:sp>
        <p:nvSpPr>
          <p:cNvPr id="5" name="Rectangle: Rounded Corners 4">
            <a:extLst>
              <a:ext uri="{FF2B5EF4-FFF2-40B4-BE49-F238E27FC236}">
                <a16:creationId xmlns:a16="http://schemas.microsoft.com/office/drawing/2014/main" id="{72384EFF-5AC9-A0B6-CF89-0AA12571735E}"/>
              </a:ext>
            </a:extLst>
          </p:cNvPr>
          <p:cNvSpPr/>
          <p:nvPr/>
        </p:nvSpPr>
        <p:spPr>
          <a:xfrm>
            <a:off x="8097253" y="3850105"/>
            <a:ext cx="2959768" cy="7098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extLst>
      <p:ext uri="{BB962C8B-B14F-4D97-AF65-F5344CB8AC3E}">
        <p14:creationId xmlns:p14="http://schemas.microsoft.com/office/powerpoint/2010/main" val="38722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this matters</a:t>
            </a:r>
          </a:p>
        </p:txBody>
      </p:sp>
      <p:sp>
        <p:nvSpPr>
          <p:cNvPr id="5" name="Content Placeholder 4">
            <a:extLst>
              <a:ext uri="{FF2B5EF4-FFF2-40B4-BE49-F238E27FC236}">
                <a16:creationId xmlns:a16="http://schemas.microsoft.com/office/drawing/2014/main" id="{4384F351-8300-3415-9A42-5CD912600246}"/>
              </a:ext>
            </a:extLst>
          </p:cNvPr>
          <p:cNvSpPr>
            <a:spLocks noGrp="1"/>
          </p:cNvSpPr>
          <p:nvPr>
            <p:ph idx="1"/>
          </p:nvPr>
        </p:nvSpPr>
        <p:spPr/>
        <p:txBody>
          <a:bodyPr/>
          <a:lstStyle/>
          <a:p>
            <a:r>
              <a:rPr lang="en-US" dirty="0"/>
              <a:t>Explains hallucination: model predicts plausible-looking text, not necessarily true text</a:t>
            </a:r>
          </a:p>
          <a:p>
            <a:r>
              <a:rPr lang="en-US" dirty="0"/>
              <a:t>Explains why context matters: predictions depend on what came before</a:t>
            </a:r>
          </a:p>
          <a:p>
            <a:r>
              <a:rPr lang="en-US" dirty="0"/>
              <a:t>Explains strengths: patterns in code are highly predictable!</a:t>
            </a:r>
          </a:p>
          <a:p>
            <a:endParaRPr lang="en-US" dirty="0"/>
          </a:p>
        </p:txBody>
      </p:sp>
      <p:sp>
        <p:nvSpPr>
          <p:cNvPr id="4" name="Slide Number Placeholder 3"/>
          <p:cNvSpPr>
            <a:spLocks noGrp="1"/>
          </p:cNvSpPr>
          <p:nvPr>
            <p:ph type="sldNum" sz="quarter" idx="12"/>
          </p:nvPr>
        </p:nvSpPr>
        <p:spPr/>
        <p:txBody>
          <a:bodyPr/>
          <a:lstStyle/>
          <a:p>
            <a:fld id="{20F37917-FD3A-4669-9018-DA04BCDD3D75}"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2C47-25F9-371D-0289-EBBC428D72CA}"/>
              </a:ext>
            </a:extLst>
          </p:cNvPr>
          <p:cNvSpPr>
            <a:spLocks noGrp="1"/>
          </p:cNvSpPr>
          <p:nvPr>
            <p:ph type="title"/>
          </p:nvPr>
        </p:nvSpPr>
        <p:spPr/>
        <p:txBody>
          <a:bodyPr/>
          <a:lstStyle/>
          <a:p>
            <a:r>
              <a:rPr lang="en-US" dirty="0"/>
              <a:t>What is an AI Coding Assistant?</a:t>
            </a:r>
          </a:p>
        </p:txBody>
      </p:sp>
      <p:sp>
        <p:nvSpPr>
          <p:cNvPr id="3" name="Content Placeholder 2">
            <a:extLst>
              <a:ext uri="{FF2B5EF4-FFF2-40B4-BE49-F238E27FC236}">
                <a16:creationId xmlns:a16="http://schemas.microsoft.com/office/drawing/2014/main" id="{8763C0F6-26DB-669B-0472-0425C2587BA5}"/>
              </a:ext>
            </a:extLst>
          </p:cNvPr>
          <p:cNvSpPr>
            <a:spLocks noGrp="1"/>
          </p:cNvSpPr>
          <p:nvPr>
            <p:ph idx="1"/>
          </p:nvPr>
        </p:nvSpPr>
        <p:spPr/>
        <p:txBody>
          <a:bodyPr/>
          <a:lstStyle/>
          <a:p>
            <a:r>
              <a:rPr lang="en-US" dirty="0"/>
              <a:t>An AI coding assistant typically consists of an LLM</a:t>
            </a:r>
          </a:p>
          <a:p>
            <a:pPr lvl="1"/>
            <a:r>
              <a:rPr lang="en-US" dirty="0"/>
              <a:t>trained on a large base of running code</a:t>
            </a:r>
          </a:p>
          <a:p>
            <a:pPr lvl="1"/>
            <a:r>
              <a:rPr lang="en-US" dirty="0"/>
              <a:t>operating in a loop with an IDE</a:t>
            </a:r>
          </a:p>
          <a:p>
            <a:pPr lvl="2"/>
            <a:r>
              <a:rPr lang="en-US" dirty="0"/>
              <a:t>it can add artifacts inside the IDE to its context</a:t>
            </a:r>
          </a:p>
          <a:p>
            <a:pPr lvl="2"/>
            <a:r>
              <a:rPr lang="en-US" dirty="0"/>
              <a:t>it can operate on your code (with your permission)</a:t>
            </a:r>
          </a:p>
        </p:txBody>
      </p:sp>
      <p:sp>
        <p:nvSpPr>
          <p:cNvPr id="4" name="Slide Number Placeholder 3">
            <a:extLst>
              <a:ext uri="{FF2B5EF4-FFF2-40B4-BE49-F238E27FC236}">
                <a16:creationId xmlns:a16="http://schemas.microsoft.com/office/drawing/2014/main" id="{FED3D2FF-2F59-07FB-15A4-3D7F192D81A5}"/>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175624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0112DC-710E-4100-A833-EC0FD2217761}">
  <we:reference id="wa200010001" version="1.0.0.1" store="en-US" storeType="OMEX"/>
  <we:alternateReferences>
    <we:reference id="WA200010001" version="1.0.0.1" store="WA200010001"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14883</TotalTime>
  <Words>4594</Words>
  <Application>Microsoft Macintosh PowerPoint</Application>
  <PresentationFormat>Widescreen</PresentationFormat>
  <Paragraphs>494</Paragraphs>
  <Slides>50</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Courier New</vt:lpstr>
      <vt:lpstr>Consolas</vt:lpstr>
      <vt:lpstr>Verdana</vt:lpstr>
      <vt:lpstr>sohne</vt:lpstr>
      <vt:lpstr>Arial</vt:lpstr>
      <vt:lpstr>Helvetica Neue</vt:lpstr>
      <vt:lpstr>Calibri</vt:lpstr>
      <vt:lpstr>Office Theme</vt:lpstr>
      <vt:lpstr>CS 4530: Fundamentals of Software Engineering Module 16: Coding With AI Agents</vt:lpstr>
      <vt:lpstr>This Is Just the Beginning of Our Conversation</vt:lpstr>
      <vt:lpstr>Disclaimer</vt:lpstr>
      <vt:lpstr>Learning Goals for this Lesson</vt:lpstr>
      <vt:lpstr>Outline</vt:lpstr>
      <vt:lpstr>Our Slogan:</vt:lpstr>
      <vt:lpstr>1. What is a Large Language Model (LLM?)</vt:lpstr>
      <vt:lpstr>Why this matters</vt:lpstr>
      <vt:lpstr>What is an AI Coding Assistant?</vt:lpstr>
      <vt:lpstr>AI Coding Assistants: Strengths</vt:lpstr>
      <vt:lpstr>AI Coding Assistants: Limitations</vt:lpstr>
      <vt:lpstr>Context Is Everything</vt:lpstr>
      <vt:lpstr>The Secret Sauce: Static Analysis Powers Context </vt:lpstr>
      <vt:lpstr>Static Analysis Can't Find Everything</vt:lpstr>
      <vt:lpstr>2. A 6-Step Human-AI Collaboration Workflow</vt:lpstr>
      <vt:lpstr>Identify and Engage: what information does the AI need?</vt:lpstr>
      <vt:lpstr>How much context you need to provide depends on three things:</vt:lpstr>
      <vt:lpstr>Step 2: Engage</vt:lpstr>
      <vt:lpstr>Step 3: Evaluate: critically assess AI outputs against your success criteria</vt:lpstr>
      <vt:lpstr>The Plan-First Pattern, Part 1</vt:lpstr>
      <vt:lpstr>The Plan-First Pattern, Part 2:  Verify that the code matches the blueprint</vt:lpstr>
      <vt:lpstr>You also need a plan to evaluate the plan (and the code)</vt:lpstr>
      <vt:lpstr>How Do You Know You’re Done?</vt:lpstr>
      <vt:lpstr>If you can't evaluate the AI output, maybe you shouldn't be using so much AI</vt:lpstr>
      <vt:lpstr>Steps 4-6: Calibrate/Tweak/Finalize</vt:lpstr>
      <vt:lpstr>Steps 4 and 5: Calibration and Tweaking</vt:lpstr>
      <vt:lpstr>Step 6: Finalizing</vt:lpstr>
      <vt:lpstr>Use Design As a Way of Communicating Organization</vt:lpstr>
      <vt:lpstr>What an AI can't do (or do well)</vt:lpstr>
      <vt:lpstr>When should I use AI?  Task familiarity determines appropriateness</vt:lpstr>
      <vt:lpstr>Back to step 2: Engage: Craft Effective Prompts at all Levels</vt:lpstr>
      <vt:lpstr>There are at least 4 levels of prompting with your AI</vt:lpstr>
      <vt:lpstr>Layer 1: Project Constraint Prompts</vt:lpstr>
      <vt:lpstr>Layer 2: Architecture/Rationale Prompts</vt:lpstr>
      <vt:lpstr>Layer 3: Task Prompts</vt:lpstr>
      <vt:lpstr>      For Task Prompts, use the Contract-Prompt pattern</vt:lpstr>
      <vt:lpstr>Task Prompt Section 1: Goal</vt:lpstr>
      <vt:lpstr>Task Prompt Section 2: Format</vt:lpstr>
      <vt:lpstr>Mapping the layers to other AI Agents</vt:lpstr>
      <vt:lpstr>Layer 1: Project Constraints (persistent, auto-loaded)</vt:lpstr>
      <vt:lpstr>Layer 2: Task Prompts (invoked explicitly per task)</vt:lpstr>
      <vt:lpstr>Prompting Myths That Don’t Actually Help</vt:lpstr>
      <vt:lpstr>Making sure the AI obeys the constraints</vt:lpstr>
      <vt:lpstr>“Teams of agents”</vt:lpstr>
      <vt:lpstr>4. A few words about AI traps</vt:lpstr>
      <vt:lpstr>Trap #1: The “Vibe Coding” Trap</vt:lpstr>
      <vt:lpstr>Trap #2: AI Creates “Learning Debt” When Used Too Early</vt:lpstr>
      <vt:lpstr>A "learning-tax" strategy can help mitigate deskilling.</vt:lpstr>
      <vt:lpstr>Outline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Simmons, Rob</cp:lastModifiedBy>
  <cp:revision>231</cp:revision>
  <dcterms:created xsi:type="dcterms:W3CDTF">2021-01-07T15:19:22Z</dcterms:created>
  <dcterms:modified xsi:type="dcterms:W3CDTF">2026-03-31T19:07:21Z</dcterms:modified>
</cp:coreProperties>
</file>